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136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extLst>
      <p:ext uri="{BB962C8B-B14F-4D97-AF65-F5344CB8AC3E}">
        <p14:creationId xmlns:p14="http://schemas.microsoft.com/office/powerpoint/2010/main" val="825419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5418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D8BD707-D9CF-40AE-B4C6-C98DA3205C09}" type="datetimeFigureOut">
              <a:rPr lang="en-US" smtClean="0"/>
              <a:t>2/18/2024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marL="12700">
              <a:lnSpc>
                <a:spcPts val="1425"/>
              </a:lnSpc>
            </a:pPr>
            <a:r>
              <a:rPr lang="en-US" smtClean="0"/>
              <a:t>KHOA HTTTQL - </a:t>
            </a:r>
            <a:r>
              <a:rPr lang="en-US" spc="-5" smtClean="0"/>
              <a:t>HỌC </a:t>
            </a:r>
            <a:r>
              <a:rPr lang="en-US" smtClean="0"/>
              <a:t>VIỆN </a:t>
            </a:r>
            <a:r>
              <a:rPr lang="en-US" spc="-5" smtClean="0"/>
              <a:t>NGÂN</a:t>
            </a:r>
            <a:r>
              <a:rPr lang="en-US" spc="-204" smtClean="0"/>
              <a:t> </a:t>
            </a:r>
            <a:r>
              <a:rPr lang="en-US" spc="-5" smtClean="0"/>
              <a:t>HÀNG</a:t>
            </a:r>
            <a:endParaRPr lang="en-US" spc="-5"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marL="12700">
              <a:lnSpc>
                <a:spcPts val="1425"/>
              </a:lnSpc>
            </a:pPr>
            <a:r>
              <a:rPr lang="en-US" spc="-5" smtClean="0"/>
              <a:t>3-</a:t>
            </a:r>
            <a:fld id="{81D60167-4931-47E6-BA6A-407CBD079E47}" type="slidenum">
              <a:rPr spc="-5" smtClean="0"/>
              <a:t>‹#›</a:t>
            </a:fld>
            <a:endParaRPr spc="-5" dirty="0"/>
          </a:p>
        </p:txBody>
      </p:sp>
    </p:spTree>
    <p:extLst>
      <p:ext uri="{BB962C8B-B14F-4D97-AF65-F5344CB8AC3E}">
        <p14:creationId xmlns:p14="http://schemas.microsoft.com/office/powerpoint/2010/main" val="397570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496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83754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046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423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1D8BD707-D9CF-40AE-B4C6-C98DA3205C09}" type="datetimeFigureOut">
              <a:rPr lang="en-US" smtClean="0"/>
              <a:t>2/18/2024</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marL="12700">
              <a:lnSpc>
                <a:spcPts val="1425"/>
              </a:lnSpc>
            </a:pPr>
            <a:r>
              <a:rPr lang="en-US" smtClean="0"/>
              <a:t>KHOA HTTTQL - </a:t>
            </a:r>
            <a:r>
              <a:rPr lang="en-US" spc="-5" smtClean="0"/>
              <a:t>HỌC </a:t>
            </a:r>
            <a:r>
              <a:rPr lang="en-US" smtClean="0"/>
              <a:t>VIỆN </a:t>
            </a:r>
            <a:r>
              <a:rPr lang="en-US" spc="-5" smtClean="0"/>
              <a:t>NGÂN</a:t>
            </a:r>
            <a:r>
              <a:rPr lang="en-US" spc="-204" smtClean="0"/>
              <a:t> </a:t>
            </a:r>
            <a:r>
              <a:rPr lang="en-US" spc="-5" smtClean="0"/>
              <a:t>HÀNG</a:t>
            </a:r>
            <a:endParaRPr lang="en-US" spc="-5"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marL="12700">
              <a:lnSpc>
                <a:spcPts val="1425"/>
              </a:lnSpc>
            </a:pPr>
            <a:r>
              <a:rPr lang="en-US" spc="-5" smtClean="0"/>
              <a:t>3-</a:t>
            </a:r>
            <a:fld id="{81D60167-4931-47E6-BA6A-407CBD079E47}" type="slidenum">
              <a:rPr spc="-5" smtClean="0"/>
              <a:t>‹#›</a:t>
            </a:fld>
            <a:endParaRPr spc="-5" dirty="0"/>
          </a:p>
        </p:txBody>
      </p:sp>
    </p:spTree>
    <p:extLst>
      <p:ext uri="{BB962C8B-B14F-4D97-AF65-F5344CB8AC3E}">
        <p14:creationId xmlns:p14="http://schemas.microsoft.com/office/powerpoint/2010/main" val="858062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493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347090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109656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0"/>
            <a:ext cx="2590800" cy="685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8" name="Picture 7"/>
          <p:cNvPicPr>
            <a:picLocks noChangeAspect="1"/>
          </p:cNvPicPr>
          <p:nvPr userDrawn="1"/>
        </p:nvPicPr>
        <p:blipFill>
          <a:blip r:embed="rId13"/>
          <a:stretch>
            <a:fillRect/>
          </a:stretch>
        </p:blipFill>
        <p:spPr>
          <a:xfrm>
            <a:off x="28849" y="15182"/>
            <a:ext cx="2561951" cy="670618"/>
          </a:xfrm>
          <a:prstGeom prst="rect">
            <a:avLst/>
          </a:prstGeom>
          <a:ln>
            <a:noFill/>
          </a:ln>
        </p:spPr>
      </p:pic>
      <p:sp>
        <p:nvSpPr>
          <p:cNvPr id="9" name="TextBox 8"/>
          <p:cNvSpPr txBox="1"/>
          <p:nvPr userDrawn="1"/>
        </p:nvSpPr>
        <p:spPr>
          <a:xfrm>
            <a:off x="2484729" y="6550223"/>
            <a:ext cx="4174541" cy="307777"/>
          </a:xfrm>
          <a:prstGeom prst="rect">
            <a:avLst/>
          </a:prstGeom>
          <a:noFill/>
        </p:spPr>
        <p:txBody>
          <a:bodyPr wrap="none" rtlCol="0">
            <a:spAutoFit/>
          </a:bodyPr>
          <a:lstStyle/>
          <a:p>
            <a:r>
              <a:rPr lang="en-US" sz="1400" dirty="0" err="1" smtClean="0"/>
              <a:t>Khoa</a:t>
            </a:r>
            <a:r>
              <a:rPr lang="en-US" sz="1400" baseline="0" dirty="0" smtClean="0"/>
              <a:t> </a:t>
            </a:r>
            <a:r>
              <a:rPr lang="en-US" sz="1400" baseline="0" dirty="0" err="1" smtClean="0"/>
              <a:t>Công</a:t>
            </a:r>
            <a:r>
              <a:rPr lang="en-US" sz="1400" baseline="0" dirty="0" smtClean="0"/>
              <a:t> </a:t>
            </a:r>
            <a:r>
              <a:rPr lang="en-US" sz="1400" baseline="0" dirty="0" err="1" smtClean="0"/>
              <a:t>nghệ</a:t>
            </a:r>
            <a:r>
              <a:rPr lang="en-US" sz="1400" baseline="0" dirty="0" smtClean="0"/>
              <a:t> </a:t>
            </a:r>
            <a:r>
              <a:rPr lang="en-US" sz="1400" baseline="0" dirty="0" err="1" smtClean="0"/>
              <a:t>thông</a:t>
            </a:r>
            <a:r>
              <a:rPr lang="en-US" sz="1400" baseline="0" dirty="0" smtClean="0"/>
              <a:t> tin – </a:t>
            </a:r>
            <a:r>
              <a:rPr lang="en-US" sz="1400" baseline="0" dirty="0" err="1" smtClean="0"/>
              <a:t>Đại</a:t>
            </a:r>
            <a:r>
              <a:rPr lang="en-US" sz="1400" baseline="0" dirty="0" smtClean="0"/>
              <a:t> </a:t>
            </a:r>
            <a:r>
              <a:rPr lang="en-US" sz="1400" baseline="0" dirty="0" err="1" smtClean="0"/>
              <a:t>học</a:t>
            </a:r>
            <a:r>
              <a:rPr lang="en-US" sz="1400" baseline="0" dirty="0" smtClean="0"/>
              <a:t> </a:t>
            </a:r>
            <a:r>
              <a:rPr lang="en-US" sz="1400" baseline="0" dirty="0" err="1" smtClean="0"/>
              <a:t>Công</a:t>
            </a:r>
            <a:r>
              <a:rPr lang="en-US" sz="1400" baseline="0" dirty="0" smtClean="0"/>
              <a:t> </a:t>
            </a:r>
            <a:r>
              <a:rPr lang="en-US" sz="1400" baseline="0" dirty="0" err="1" smtClean="0"/>
              <a:t>nghệ</a:t>
            </a:r>
            <a:r>
              <a:rPr lang="en-US" sz="1400" baseline="0" dirty="0" smtClean="0"/>
              <a:t> </a:t>
            </a:r>
            <a:r>
              <a:rPr lang="en-US" sz="1400" baseline="0" dirty="0" err="1" smtClean="0"/>
              <a:t>Đông</a:t>
            </a:r>
            <a:r>
              <a:rPr lang="en-US" sz="1400" baseline="0" dirty="0" smtClean="0"/>
              <a:t> Á</a:t>
            </a:r>
            <a:endParaRPr lang="en-US" sz="1400" dirty="0"/>
          </a:p>
        </p:txBody>
      </p:sp>
    </p:spTree>
    <p:extLst>
      <p:ext uri="{BB962C8B-B14F-4D97-AF65-F5344CB8AC3E}">
        <p14:creationId xmlns:p14="http://schemas.microsoft.com/office/powerpoint/2010/main" val="343909411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hyperlink" Target="http://www.angelfire.com/wa3/loserschallenge/cardio.html" TargetMode="Externa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www.sportsci.org/jour/0101/cf.ht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1371600" y="1143000"/>
            <a:ext cx="7484109" cy="320548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latin typeface="Arial"/>
                <a:cs typeface="Arial"/>
              </a:rPr>
              <a:t>HỆ </a:t>
            </a:r>
            <a:r>
              <a:rPr sz="3600" b="1" dirty="0">
                <a:solidFill>
                  <a:srgbClr val="FF0000"/>
                </a:solidFill>
                <a:latin typeface="Arial"/>
                <a:cs typeface="Arial"/>
              </a:rPr>
              <a:t>THỐNG THÔNG </a:t>
            </a:r>
            <a:r>
              <a:rPr sz="3600" b="1" spc="-5" dirty="0">
                <a:solidFill>
                  <a:srgbClr val="FF0000"/>
                </a:solidFill>
                <a:latin typeface="Arial"/>
                <a:cs typeface="Arial"/>
              </a:rPr>
              <a:t>TIN </a:t>
            </a:r>
            <a:r>
              <a:rPr sz="3600" b="1" dirty="0">
                <a:solidFill>
                  <a:srgbClr val="FF0000"/>
                </a:solidFill>
                <a:latin typeface="Arial"/>
                <a:cs typeface="Arial"/>
              </a:rPr>
              <a:t>QUẢN</a:t>
            </a:r>
            <a:r>
              <a:rPr sz="3600" b="1" spc="-60" dirty="0">
                <a:solidFill>
                  <a:srgbClr val="FF0000"/>
                </a:solidFill>
                <a:latin typeface="Arial"/>
                <a:cs typeface="Arial"/>
              </a:rPr>
              <a:t> </a:t>
            </a:r>
            <a:r>
              <a:rPr sz="3600" b="1" dirty="0">
                <a:solidFill>
                  <a:srgbClr val="FF0000"/>
                </a:solidFill>
                <a:latin typeface="Arial"/>
                <a:cs typeface="Arial"/>
              </a:rPr>
              <a:t>LÝ</a:t>
            </a:r>
            <a:endParaRPr sz="3600" dirty="0">
              <a:latin typeface="Arial"/>
              <a:cs typeface="Arial"/>
            </a:endParaRPr>
          </a:p>
          <a:p>
            <a:pPr>
              <a:lnSpc>
                <a:spcPct val="100000"/>
              </a:lnSpc>
              <a:spcBef>
                <a:spcPts val="30"/>
              </a:spcBef>
            </a:pPr>
            <a:endParaRPr sz="4550" dirty="0">
              <a:latin typeface="Arial"/>
              <a:cs typeface="Arial"/>
            </a:endParaRPr>
          </a:p>
          <a:p>
            <a:pPr marR="514984" algn="ctr">
              <a:lnSpc>
                <a:spcPct val="100000"/>
              </a:lnSpc>
            </a:pPr>
            <a:r>
              <a:rPr sz="4000" spc="-10" dirty="0">
                <a:solidFill>
                  <a:srgbClr val="003185"/>
                </a:solidFill>
                <a:latin typeface="Arial"/>
                <a:cs typeface="Arial"/>
              </a:rPr>
              <a:t>Chương</a:t>
            </a:r>
            <a:r>
              <a:rPr sz="4000" spc="10" dirty="0">
                <a:solidFill>
                  <a:srgbClr val="003185"/>
                </a:solidFill>
                <a:latin typeface="Arial"/>
                <a:cs typeface="Arial"/>
              </a:rPr>
              <a:t> </a:t>
            </a:r>
            <a:r>
              <a:rPr sz="4000" spc="-5" dirty="0">
                <a:solidFill>
                  <a:srgbClr val="003185"/>
                </a:solidFill>
                <a:latin typeface="Arial"/>
                <a:cs typeface="Arial"/>
              </a:rPr>
              <a:t>3</a:t>
            </a:r>
            <a:endParaRPr sz="4000" dirty="0">
              <a:latin typeface="Arial"/>
              <a:cs typeface="Arial"/>
            </a:endParaRPr>
          </a:p>
          <a:p>
            <a:pPr marL="22860" marR="5080" algn="ctr">
              <a:lnSpc>
                <a:spcPct val="100000"/>
              </a:lnSpc>
              <a:spcBef>
                <a:spcPts val="1055"/>
              </a:spcBef>
            </a:pPr>
            <a:r>
              <a:rPr sz="4000" spc="-10" dirty="0">
                <a:solidFill>
                  <a:srgbClr val="003185"/>
                </a:solidFill>
                <a:latin typeface="Arial"/>
                <a:cs typeface="Arial"/>
              </a:rPr>
              <a:t>Sử dụng </a:t>
            </a:r>
            <a:r>
              <a:rPr sz="4000" spc="-5" dirty="0">
                <a:solidFill>
                  <a:srgbClr val="FF0000"/>
                </a:solidFill>
                <a:latin typeface="Arial"/>
                <a:cs typeface="Arial"/>
              </a:rPr>
              <a:t>MIS </a:t>
            </a:r>
            <a:r>
              <a:rPr sz="4000" spc="-5" dirty="0">
                <a:solidFill>
                  <a:srgbClr val="003185"/>
                </a:solidFill>
                <a:latin typeface="Arial"/>
                <a:cs typeface="Arial"/>
              </a:rPr>
              <a:t>để </a:t>
            </a:r>
            <a:r>
              <a:rPr sz="4000" spc="-10" dirty="0">
                <a:solidFill>
                  <a:srgbClr val="003185"/>
                </a:solidFill>
                <a:latin typeface="Arial"/>
                <a:cs typeface="Arial"/>
              </a:rPr>
              <a:t>đạt được </a:t>
            </a:r>
            <a:r>
              <a:rPr sz="4000" spc="-5" dirty="0">
                <a:solidFill>
                  <a:srgbClr val="003185"/>
                </a:solidFill>
                <a:latin typeface="Arial"/>
                <a:cs typeface="Arial"/>
              </a:rPr>
              <a:t>lợi thế  cạnh tranh cho </a:t>
            </a:r>
            <a:r>
              <a:rPr sz="4000" spc="-10" dirty="0">
                <a:solidFill>
                  <a:srgbClr val="003185"/>
                </a:solidFill>
                <a:latin typeface="Arial"/>
                <a:cs typeface="Arial"/>
              </a:rPr>
              <a:t>doanh</a:t>
            </a:r>
            <a:r>
              <a:rPr sz="4000" spc="50" dirty="0">
                <a:solidFill>
                  <a:srgbClr val="003185"/>
                </a:solidFill>
                <a:latin typeface="Arial"/>
                <a:cs typeface="Arial"/>
              </a:rPr>
              <a:t> </a:t>
            </a:r>
            <a:r>
              <a:rPr sz="4000" spc="-10" dirty="0">
                <a:solidFill>
                  <a:srgbClr val="003185"/>
                </a:solidFill>
                <a:latin typeface="Arial"/>
                <a:cs typeface="Arial"/>
              </a:rPr>
              <a:t>nghiệp</a:t>
            </a:r>
            <a:endParaRPr sz="40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590800" y="0"/>
            <a:ext cx="6553200" cy="1447800"/>
          </a:xfrm>
          <a:custGeom>
            <a:avLst/>
            <a:gdLst/>
            <a:ahLst/>
            <a:cxnLst/>
            <a:rect l="l" t="t" r="r" b="b"/>
            <a:pathLst>
              <a:path w="8001000" h="990600">
                <a:moveTo>
                  <a:pt x="0" y="990600"/>
                </a:moveTo>
                <a:lnTo>
                  <a:pt x="8001000" y="990600"/>
                </a:lnTo>
                <a:lnTo>
                  <a:pt x="8001000" y="0"/>
                </a:lnTo>
                <a:lnTo>
                  <a:pt x="0" y="0"/>
                </a:lnTo>
                <a:lnTo>
                  <a:pt x="0" y="990600"/>
                </a:lnTo>
                <a:close/>
              </a:path>
            </a:pathLst>
          </a:custGeom>
          <a:ln w="9525">
            <a:solidFill>
              <a:srgbClr val="000308"/>
            </a:solidFill>
          </a:ln>
        </p:spPr>
        <p:txBody>
          <a:bodyPr wrap="square" lIns="0" tIns="0" rIns="0" bIns="0" rtlCol="0"/>
          <a:lstStyle/>
          <a:p>
            <a:endParaRPr/>
          </a:p>
        </p:txBody>
      </p:sp>
      <p:sp>
        <p:nvSpPr>
          <p:cNvPr id="5" name="object 5"/>
          <p:cNvSpPr txBox="1">
            <a:spLocks noGrp="1"/>
          </p:cNvSpPr>
          <p:nvPr>
            <p:ph type="title"/>
          </p:nvPr>
        </p:nvSpPr>
        <p:spPr>
          <a:xfrm>
            <a:off x="2590800" y="15766"/>
            <a:ext cx="6477000" cy="1536959"/>
          </a:xfrm>
          <a:prstGeom prst="rect">
            <a:avLst/>
          </a:prstGeom>
        </p:spPr>
        <p:txBody>
          <a:bodyPr vert="horz" wrap="square" lIns="0" tIns="13335" rIns="0" bIns="0" rtlCol="0">
            <a:spAutoFit/>
          </a:bodyPr>
          <a:lstStyle/>
          <a:p>
            <a:pPr marL="701675" marR="5080" indent="-689610">
              <a:lnSpc>
                <a:spcPct val="100000"/>
              </a:lnSpc>
              <a:spcBef>
                <a:spcPts val="105"/>
              </a:spcBef>
              <a:tabLst>
                <a:tab pos="779145" algn="l"/>
              </a:tabLst>
            </a:pPr>
            <a:r>
              <a:rPr dirty="0">
                <a:latin typeface="Arial" panose="020B0604020202020204" pitchFamily="34" charset="0"/>
                <a:cs typeface="Arial" panose="020B0604020202020204" pitchFamily="34" charset="0"/>
              </a:rPr>
              <a:t>Q4	</a:t>
            </a:r>
            <a:r>
              <a:rPr dirty="0"/>
              <a:t>	</a:t>
            </a:r>
            <a:r>
              <a:rPr b="1" spc="-5" dirty="0">
                <a:latin typeface="Arial"/>
                <a:cs typeface="Arial"/>
              </a:rPr>
              <a:t>Chiến </a:t>
            </a:r>
            <a:r>
              <a:rPr b="1" dirty="0">
                <a:latin typeface="Arial"/>
                <a:cs typeface="Arial"/>
              </a:rPr>
              <a:t>lược cạnh </a:t>
            </a:r>
            <a:r>
              <a:rPr b="1" spc="-5" dirty="0">
                <a:latin typeface="Arial"/>
                <a:cs typeface="Arial"/>
              </a:rPr>
              <a:t>tranh </a:t>
            </a:r>
            <a:r>
              <a:rPr b="1" dirty="0">
                <a:latin typeface="Arial"/>
                <a:cs typeface="Arial"/>
              </a:rPr>
              <a:t>xác</a:t>
            </a:r>
            <a:r>
              <a:rPr b="1" spc="-135" dirty="0">
                <a:latin typeface="Arial"/>
                <a:cs typeface="Arial"/>
              </a:rPr>
              <a:t> </a:t>
            </a:r>
            <a:r>
              <a:rPr b="1" dirty="0">
                <a:latin typeface="Arial"/>
                <a:cs typeface="Arial"/>
              </a:rPr>
              <a:t>định  </a:t>
            </a:r>
            <a:r>
              <a:rPr b="1" spc="-5" dirty="0">
                <a:latin typeface="Arial"/>
                <a:cs typeface="Arial"/>
              </a:rPr>
              <a:t>chuỗi </a:t>
            </a:r>
            <a:r>
              <a:rPr b="1" dirty="0">
                <a:latin typeface="Arial"/>
                <a:cs typeface="Arial"/>
              </a:rPr>
              <a:t>giá </a:t>
            </a:r>
            <a:r>
              <a:rPr b="1" spc="-5" dirty="0">
                <a:latin typeface="Arial"/>
                <a:cs typeface="Arial"/>
              </a:rPr>
              <a:t>trị </a:t>
            </a:r>
            <a:r>
              <a:rPr b="1" dirty="0">
                <a:latin typeface="Arial"/>
                <a:cs typeface="Arial"/>
              </a:rPr>
              <a:t>như </a:t>
            </a:r>
            <a:r>
              <a:rPr b="1" spc="-5" dirty="0">
                <a:latin typeface="Arial"/>
                <a:cs typeface="Arial"/>
              </a:rPr>
              <a:t>thế</a:t>
            </a:r>
            <a:r>
              <a:rPr b="1" spc="-85" dirty="0">
                <a:latin typeface="Arial"/>
                <a:cs typeface="Arial"/>
              </a:rPr>
              <a:t> </a:t>
            </a:r>
            <a:r>
              <a:rPr b="1" spc="-10" dirty="0">
                <a:latin typeface="Arial"/>
                <a:cs typeface="Arial"/>
              </a:rPr>
              <a:t>nào</a:t>
            </a:r>
            <a:r>
              <a:rPr spc="-10" dirty="0">
                <a:latin typeface="Arial" panose="020B0604020202020204" pitchFamily="34" charset="0"/>
                <a:cs typeface="Arial" panose="020B0604020202020204" pitchFamily="34" charset="0"/>
              </a:rPr>
              <a:t>?</a:t>
            </a:r>
          </a:p>
        </p:txBody>
      </p:sp>
      <p:sp>
        <p:nvSpPr>
          <p:cNvPr id="10" name="object 10"/>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10</a:t>
            </a:fld>
            <a:endParaRPr spc="-5" dirty="0"/>
          </a:p>
        </p:txBody>
      </p:sp>
      <p:sp>
        <p:nvSpPr>
          <p:cNvPr id="6" name="object 6"/>
          <p:cNvSpPr/>
          <p:nvPr/>
        </p:nvSpPr>
        <p:spPr>
          <a:xfrm>
            <a:off x="609600" y="1524000"/>
            <a:ext cx="7848600" cy="156972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609600" y="1524000"/>
            <a:ext cx="7848600" cy="1569720"/>
          </a:xfrm>
          <a:prstGeom prst="rect">
            <a:avLst/>
          </a:prstGeom>
          <a:ln w="9525">
            <a:solidFill>
              <a:srgbClr val="003185"/>
            </a:solidFill>
          </a:ln>
        </p:spPr>
        <p:txBody>
          <a:bodyPr vert="horz" wrap="square" lIns="0" tIns="38100" rIns="0" bIns="0" rtlCol="0">
            <a:spAutoFit/>
          </a:bodyPr>
          <a:lstStyle/>
          <a:p>
            <a:pPr marL="91440" marR="81280" algn="just">
              <a:lnSpc>
                <a:spcPct val="100000"/>
              </a:lnSpc>
              <a:spcBef>
                <a:spcPts val="300"/>
              </a:spcBef>
            </a:pPr>
            <a:r>
              <a:rPr sz="2400" b="1" i="1" spc="-5" dirty="0">
                <a:solidFill>
                  <a:srgbClr val="000308"/>
                </a:solidFill>
                <a:latin typeface="Arial"/>
                <a:cs typeface="Arial"/>
              </a:rPr>
              <a:t>Giá trị </a:t>
            </a:r>
            <a:r>
              <a:rPr sz="2400" spc="-5" dirty="0">
                <a:solidFill>
                  <a:srgbClr val="000308"/>
                </a:solidFill>
                <a:latin typeface="Arial"/>
                <a:cs typeface="Arial"/>
              </a:rPr>
              <a:t>là </a:t>
            </a:r>
            <a:r>
              <a:rPr sz="2400" dirty="0">
                <a:solidFill>
                  <a:srgbClr val="000308"/>
                </a:solidFill>
                <a:latin typeface="Arial"/>
                <a:cs typeface="Arial"/>
              </a:rPr>
              <a:t>số tiền </a:t>
            </a:r>
            <a:r>
              <a:rPr sz="2400" spc="-5" dirty="0">
                <a:solidFill>
                  <a:srgbClr val="000308"/>
                </a:solidFill>
                <a:latin typeface="Arial"/>
                <a:cs typeface="Arial"/>
              </a:rPr>
              <a:t>khách </a:t>
            </a:r>
            <a:r>
              <a:rPr sz="2400" dirty="0">
                <a:solidFill>
                  <a:srgbClr val="000308"/>
                </a:solidFill>
                <a:latin typeface="Arial"/>
                <a:cs typeface="Arial"/>
              </a:rPr>
              <a:t>hàng sẵn </a:t>
            </a:r>
            <a:r>
              <a:rPr sz="2400" spc="-5" dirty="0">
                <a:solidFill>
                  <a:srgbClr val="000308"/>
                </a:solidFill>
                <a:latin typeface="Arial"/>
                <a:cs typeface="Arial"/>
              </a:rPr>
              <a:t>sàng </a:t>
            </a:r>
            <a:r>
              <a:rPr sz="2400" dirty="0">
                <a:solidFill>
                  <a:srgbClr val="000308"/>
                </a:solidFill>
                <a:latin typeface="Arial"/>
                <a:cs typeface="Arial"/>
              </a:rPr>
              <a:t>trả </a:t>
            </a:r>
            <a:r>
              <a:rPr sz="2400" spc="-5" dirty="0">
                <a:solidFill>
                  <a:srgbClr val="000308"/>
                </a:solidFill>
                <a:latin typeface="Arial"/>
                <a:cs typeface="Arial"/>
              </a:rPr>
              <a:t>cho </a:t>
            </a:r>
            <a:r>
              <a:rPr sz="2400" dirty="0">
                <a:solidFill>
                  <a:srgbClr val="000308"/>
                </a:solidFill>
                <a:latin typeface="Arial"/>
                <a:cs typeface="Arial"/>
              </a:rPr>
              <a:t>một  </a:t>
            </a:r>
            <a:r>
              <a:rPr sz="2400" spc="-5" dirty="0">
                <a:solidFill>
                  <a:srgbClr val="000308"/>
                </a:solidFill>
                <a:latin typeface="Arial"/>
                <a:cs typeface="Arial"/>
              </a:rPr>
              <a:t>nguồn tài </a:t>
            </a:r>
            <a:r>
              <a:rPr sz="2400" dirty="0">
                <a:solidFill>
                  <a:srgbClr val="000308"/>
                </a:solidFill>
                <a:latin typeface="Arial"/>
                <a:cs typeface="Arial"/>
              </a:rPr>
              <a:t>nguyên, sản </a:t>
            </a:r>
            <a:r>
              <a:rPr sz="2400" spc="-5" dirty="0">
                <a:solidFill>
                  <a:srgbClr val="000308"/>
                </a:solidFill>
                <a:latin typeface="Arial"/>
                <a:cs typeface="Arial"/>
              </a:rPr>
              <a:t>phẩm hoặc dịch </a:t>
            </a:r>
            <a:r>
              <a:rPr sz="2400" dirty="0">
                <a:solidFill>
                  <a:srgbClr val="000308"/>
                </a:solidFill>
                <a:latin typeface="Arial"/>
                <a:cs typeface="Arial"/>
              </a:rPr>
              <a:t>vụ. </a:t>
            </a:r>
            <a:r>
              <a:rPr sz="2400" spc="-5" dirty="0">
                <a:solidFill>
                  <a:srgbClr val="000308"/>
                </a:solidFill>
                <a:latin typeface="Arial"/>
                <a:cs typeface="Arial"/>
              </a:rPr>
              <a:t>Sự chênh  lệch giá </a:t>
            </a:r>
            <a:r>
              <a:rPr sz="2400" dirty="0">
                <a:solidFill>
                  <a:srgbClr val="000308"/>
                </a:solidFill>
                <a:latin typeface="Arial"/>
                <a:cs typeface="Arial"/>
              </a:rPr>
              <a:t>trị </a:t>
            </a:r>
            <a:r>
              <a:rPr sz="2400" spc="-5" dirty="0">
                <a:solidFill>
                  <a:srgbClr val="000308"/>
                </a:solidFill>
                <a:latin typeface="Arial"/>
                <a:cs typeface="Arial"/>
              </a:rPr>
              <a:t>giữa </a:t>
            </a:r>
            <a:r>
              <a:rPr sz="2400" dirty="0">
                <a:solidFill>
                  <a:srgbClr val="000308"/>
                </a:solidFill>
                <a:latin typeface="Arial"/>
                <a:cs typeface="Arial"/>
              </a:rPr>
              <a:t>một </a:t>
            </a:r>
            <a:r>
              <a:rPr sz="2400" spc="-5" dirty="0">
                <a:solidFill>
                  <a:srgbClr val="000308"/>
                </a:solidFill>
                <a:latin typeface="Arial"/>
                <a:cs typeface="Arial"/>
              </a:rPr>
              <a:t>hoạt động </a:t>
            </a:r>
            <a:r>
              <a:rPr sz="2400" dirty="0">
                <a:solidFill>
                  <a:srgbClr val="000308"/>
                </a:solidFill>
                <a:latin typeface="Arial"/>
                <a:cs typeface="Arial"/>
              </a:rPr>
              <a:t>sinh </a:t>
            </a:r>
            <a:r>
              <a:rPr sz="2400" spc="-5" dirty="0">
                <a:solidFill>
                  <a:srgbClr val="000308"/>
                </a:solidFill>
                <a:latin typeface="Arial"/>
                <a:cs typeface="Arial"/>
              </a:rPr>
              <a:t>ra và chi </a:t>
            </a:r>
            <a:r>
              <a:rPr sz="2400" dirty="0">
                <a:solidFill>
                  <a:srgbClr val="000308"/>
                </a:solidFill>
                <a:latin typeface="Arial"/>
                <a:cs typeface="Arial"/>
              </a:rPr>
              <a:t>phí của </a:t>
            </a:r>
            <a:r>
              <a:rPr sz="2400" spc="-20" dirty="0">
                <a:solidFill>
                  <a:srgbClr val="000308"/>
                </a:solidFill>
                <a:latin typeface="Arial"/>
                <a:cs typeface="Arial"/>
              </a:rPr>
              <a:t>nó  </a:t>
            </a:r>
            <a:r>
              <a:rPr sz="2400" spc="-5" dirty="0">
                <a:solidFill>
                  <a:srgbClr val="000308"/>
                </a:solidFill>
                <a:latin typeface="Arial"/>
                <a:cs typeface="Arial"/>
              </a:rPr>
              <a:t>được gọi là </a:t>
            </a:r>
            <a:r>
              <a:rPr sz="2400" b="1" i="1" dirty="0">
                <a:solidFill>
                  <a:srgbClr val="000308"/>
                </a:solidFill>
                <a:latin typeface="Arial"/>
                <a:cs typeface="Arial"/>
              </a:rPr>
              <a:t>lợi</a:t>
            </a:r>
            <a:r>
              <a:rPr sz="2400" b="1" i="1" spc="20" dirty="0">
                <a:solidFill>
                  <a:srgbClr val="000308"/>
                </a:solidFill>
                <a:latin typeface="Arial"/>
                <a:cs typeface="Arial"/>
              </a:rPr>
              <a:t> </a:t>
            </a:r>
            <a:r>
              <a:rPr sz="2400" b="1" i="1" spc="-5" dirty="0">
                <a:solidFill>
                  <a:srgbClr val="000308"/>
                </a:solidFill>
                <a:latin typeface="Arial"/>
                <a:cs typeface="Arial"/>
              </a:rPr>
              <a:t>nhuận</a:t>
            </a:r>
            <a:r>
              <a:rPr sz="2400" spc="-5" dirty="0">
                <a:solidFill>
                  <a:srgbClr val="000308"/>
                </a:solidFill>
                <a:latin typeface="Arial"/>
                <a:cs typeface="Arial"/>
              </a:rPr>
              <a:t>.</a:t>
            </a:r>
            <a:endParaRPr sz="2400">
              <a:latin typeface="Arial"/>
              <a:cs typeface="Arial"/>
            </a:endParaRPr>
          </a:p>
        </p:txBody>
      </p:sp>
      <p:sp>
        <p:nvSpPr>
          <p:cNvPr id="8" name="object 8"/>
          <p:cNvSpPr/>
          <p:nvPr/>
        </p:nvSpPr>
        <p:spPr>
          <a:xfrm>
            <a:off x="1626102" y="3294138"/>
            <a:ext cx="5680721" cy="269252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557020" y="730566"/>
            <a:ext cx="6958330" cy="920751"/>
          </a:xfrm>
          <a:custGeom>
            <a:avLst/>
            <a:gdLst/>
            <a:ahLst/>
            <a:cxnLst/>
            <a:rect l="l" t="t" r="r" b="b"/>
            <a:pathLst>
              <a:path w="8001000" h="990600">
                <a:moveTo>
                  <a:pt x="0" y="990600"/>
                </a:moveTo>
                <a:lnTo>
                  <a:pt x="8001000" y="990600"/>
                </a:lnTo>
                <a:lnTo>
                  <a:pt x="8001000" y="0"/>
                </a:lnTo>
                <a:lnTo>
                  <a:pt x="0" y="0"/>
                </a:lnTo>
                <a:lnTo>
                  <a:pt x="0" y="990600"/>
                </a:lnTo>
                <a:close/>
              </a:path>
            </a:pathLst>
          </a:custGeom>
          <a:ln w="9525">
            <a:solidFill>
              <a:srgbClr val="000308"/>
            </a:solidFill>
          </a:ln>
        </p:spPr>
        <p:txBody>
          <a:bodyPr wrap="square" lIns="0" tIns="0" rIns="0" bIns="0" rtlCol="0"/>
          <a:lstStyle/>
          <a:p>
            <a:endParaRPr/>
          </a:p>
        </p:txBody>
      </p:sp>
      <p:sp>
        <p:nvSpPr>
          <p:cNvPr id="5" name="object 5"/>
          <p:cNvSpPr txBox="1">
            <a:spLocks noGrp="1"/>
          </p:cNvSpPr>
          <p:nvPr>
            <p:ph type="title"/>
          </p:nvPr>
        </p:nvSpPr>
        <p:spPr>
          <a:xfrm>
            <a:off x="1676400" y="880808"/>
            <a:ext cx="6705600" cy="521297"/>
          </a:xfrm>
          <a:prstGeom prst="rect">
            <a:avLst/>
          </a:prstGeom>
        </p:spPr>
        <p:txBody>
          <a:bodyPr vert="horz" wrap="square" lIns="0" tIns="13335" rIns="0" bIns="0" rtlCol="0">
            <a:spAutoFit/>
          </a:bodyPr>
          <a:lstStyle/>
          <a:p>
            <a:pPr marL="12700">
              <a:lnSpc>
                <a:spcPct val="100000"/>
              </a:lnSpc>
              <a:spcBef>
                <a:spcPts val="105"/>
              </a:spcBef>
            </a:pPr>
            <a:r>
              <a:rPr spc="-5" dirty="0"/>
              <a:t>Các hoạt động hỗ trợ </a:t>
            </a:r>
            <a:r>
              <a:rPr dirty="0"/>
              <a:t>trong chuỗi </a:t>
            </a:r>
            <a:r>
              <a:rPr spc="-5" dirty="0"/>
              <a:t>giá</a:t>
            </a:r>
            <a:r>
              <a:rPr spc="-114" dirty="0"/>
              <a:t> </a:t>
            </a:r>
            <a:r>
              <a:rPr dirty="0"/>
              <a:t>trị</a:t>
            </a:r>
          </a:p>
        </p:txBody>
      </p:sp>
      <p:sp>
        <p:nvSpPr>
          <p:cNvPr id="9" name="object 9"/>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11</a:t>
            </a:fld>
            <a:endParaRPr spc="-5" dirty="0"/>
          </a:p>
        </p:txBody>
      </p:sp>
      <p:graphicFrame>
        <p:nvGraphicFramePr>
          <p:cNvPr id="6" name="object 6"/>
          <p:cNvGraphicFramePr>
            <a:graphicFrameLocks noGrp="1"/>
          </p:cNvGraphicFramePr>
          <p:nvPr>
            <p:extLst>
              <p:ext uri="{D42A27DB-BD31-4B8C-83A1-F6EECF244321}">
                <p14:modId xmlns:p14="http://schemas.microsoft.com/office/powerpoint/2010/main" val="69287940"/>
              </p:ext>
            </p:extLst>
          </p:nvPr>
        </p:nvGraphicFramePr>
        <p:xfrm>
          <a:off x="679450" y="2106548"/>
          <a:ext cx="8007350" cy="3835463"/>
        </p:xfrm>
        <a:graphic>
          <a:graphicData uri="http://schemas.openxmlformats.org/drawingml/2006/table">
            <a:tbl>
              <a:tblPr firstRow="1" bandRow="1">
                <a:tableStyleId>{2D5ABB26-0587-4C30-8999-92F81FD0307C}</a:tableStyleId>
              </a:tblPr>
              <a:tblGrid>
                <a:gridCol w="3311315">
                  <a:extLst>
                    <a:ext uri="{9D8B030D-6E8A-4147-A177-3AD203B41FA5}">
                      <a16:colId xmlns:a16="http://schemas.microsoft.com/office/drawing/2014/main" val="20000"/>
                    </a:ext>
                  </a:extLst>
                </a:gridCol>
                <a:gridCol w="4696035">
                  <a:extLst>
                    <a:ext uri="{9D8B030D-6E8A-4147-A177-3AD203B41FA5}">
                      <a16:colId xmlns:a16="http://schemas.microsoft.com/office/drawing/2014/main" val="20001"/>
                    </a:ext>
                  </a:extLst>
                </a:gridCol>
              </a:tblGrid>
              <a:tr h="1011301">
                <a:tc>
                  <a:txBody>
                    <a:bodyPr/>
                    <a:lstStyle/>
                    <a:p>
                      <a:pPr>
                        <a:lnSpc>
                          <a:spcPct val="100000"/>
                        </a:lnSpc>
                        <a:spcBef>
                          <a:spcPts val="10"/>
                        </a:spcBef>
                      </a:pPr>
                      <a:endParaRPr sz="2250">
                        <a:latin typeface="Times New Roman"/>
                        <a:cs typeface="Times New Roman"/>
                      </a:endParaRPr>
                    </a:p>
                    <a:p>
                      <a:pPr marL="91440">
                        <a:lnSpc>
                          <a:spcPct val="100000"/>
                        </a:lnSpc>
                        <a:spcBef>
                          <a:spcPts val="5"/>
                        </a:spcBef>
                      </a:pPr>
                      <a:r>
                        <a:rPr sz="2200" spc="-5" dirty="0">
                          <a:solidFill>
                            <a:srgbClr val="000308"/>
                          </a:solidFill>
                          <a:latin typeface="Arial"/>
                          <a:cs typeface="Arial"/>
                        </a:rPr>
                        <a:t>Công</a:t>
                      </a:r>
                      <a:r>
                        <a:rPr sz="2200" spc="10" dirty="0">
                          <a:solidFill>
                            <a:srgbClr val="000308"/>
                          </a:solidFill>
                          <a:latin typeface="Arial"/>
                          <a:cs typeface="Arial"/>
                        </a:rPr>
                        <a:t> </a:t>
                      </a:r>
                      <a:r>
                        <a:rPr sz="2200" spc="-5" dirty="0">
                          <a:solidFill>
                            <a:srgbClr val="000308"/>
                          </a:solidFill>
                          <a:latin typeface="Arial"/>
                          <a:cs typeface="Arial"/>
                        </a:rPr>
                        <a:t>nghệ</a:t>
                      </a:r>
                      <a:endParaRPr sz="2200">
                        <a:latin typeface="Arial"/>
                        <a:cs typeface="Arial"/>
                      </a:endParaRPr>
                    </a:p>
                  </a:txBody>
                  <a:tcPr marL="0" marR="0" marT="127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FF98E"/>
                    </a:solidFill>
                  </a:tcPr>
                </a:tc>
                <a:tc>
                  <a:txBody>
                    <a:bodyPr/>
                    <a:lstStyle/>
                    <a:p>
                      <a:pPr marL="92075" marR="741680">
                        <a:lnSpc>
                          <a:spcPct val="100000"/>
                        </a:lnSpc>
                        <a:spcBef>
                          <a:spcPts val="1280"/>
                        </a:spcBef>
                      </a:pPr>
                      <a:r>
                        <a:rPr sz="2200" spc="-5" dirty="0">
                          <a:solidFill>
                            <a:srgbClr val="000308"/>
                          </a:solidFill>
                          <a:latin typeface="Arial"/>
                          <a:cs typeface="Arial"/>
                        </a:rPr>
                        <a:t>R &amp; D, Kỹ thuật mới, phương  pháp, thủ</a:t>
                      </a:r>
                      <a:r>
                        <a:rPr sz="2200" spc="5" dirty="0">
                          <a:solidFill>
                            <a:srgbClr val="000308"/>
                          </a:solidFill>
                          <a:latin typeface="Arial"/>
                          <a:cs typeface="Arial"/>
                        </a:rPr>
                        <a:t> </a:t>
                      </a:r>
                      <a:r>
                        <a:rPr sz="2200" spc="-5" dirty="0">
                          <a:solidFill>
                            <a:srgbClr val="000308"/>
                          </a:solidFill>
                          <a:latin typeface="Arial"/>
                          <a:cs typeface="Arial"/>
                        </a:rPr>
                        <a:t>tục</a:t>
                      </a:r>
                      <a:endParaRPr sz="2200">
                        <a:latin typeface="Arial"/>
                        <a:cs typeface="Arial"/>
                      </a:endParaRPr>
                    </a:p>
                  </a:txBody>
                  <a:tcPr marL="0" marR="0" marT="16256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1F1F1"/>
                    </a:solidFill>
                  </a:tcPr>
                </a:tc>
                <a:extLst>
                  <a:ext uri="{0D108BD9-81ED-4DB2-BD59-A6C34878D82A}">
                    <a16:rowId xmlns:a16="http://schemas.microsoft.com/office/drawing/2014/main" val="10000"/>
                  </a:ext>
                </a:extLst>
              </a:tr>
              <a:tr h="685800">
                <a:tc>
                  <a:txBody>
                    <a:bodyPr/>
                    <a:lstStyle/>
                    <a:p>
                      <a:pPr marL="91440">
                        <a:lnSpc>
                          <a:spcPct val="100000"/>
                        </a:lnSpc>
                        <a:spcBef>
                          <a:spcPts val="1320"/>
                        </a:spcBef>
                      </a:pPr>
                      <a:r>
                        <a:rPr sz="2200" spc="-5" dirty="0">
                          <a:solidFill>
                            <a:srgbClr val="000308"/>
                          </a:solidFill>
                          <a:latin typeface="Arial"/>
                          <a:cs typeface="Arial"/>
                        </a:rPr>
                        <a:t>Mua</a:t>
                      </a:r>
                      <a:r>
                        <a:rPr sz="2200" spc="5" dirty="0">
                          <a:solidFill>
                            <a:srgbClr val="000308"/>
                          </a:solidFill>
                          <a:latin typeface="Arial"/>
                          <a:cs typeface="Arial"/>
                        </a:rPr>
                        <a:t> </a:t>
                      </a:r>
                      <a:r>
                        <a:rPr sz="2200" spc="-5" dirty="0">
                          <a:solidFill>
                            <a:srgbClr val="000308"/>
                          </a:solidFill>
                          <a:latin typeface="Arial"/>
                          <a:cs typeface="Arial"/>
                        </a:rPr>
                        <a:t>sắm</a:t>
                      </a:r>
                      <a:endParaRPr sz="2200">
                        <a:latin typeface="Arial"/>
                        <a:cs typeface="Arial"/>
                      </a:endParaRPr>
                    </a:p>
                  </a:txBody>
                  <a:tcPr marL="0" marR="0" marT="16764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FF98E"/>
                    </a:solidFill>
                  </a:tcPr>
                </a:tc>
                <a:tc>
                  <a:txBody>
                    <a:bodyPr/>
                    <a:lstStyle/>
                    <a:p>
                      <a:pPr marL="92075">
                        <a:lnSpc>
                          <a:spcPct val="100000"/>
                        </a:lnSpc>
                        <a:spcBef>
                          <a:spcPts val="1320"/>
                        </a:spcBef>
                      </a:pPr>
                      <a:r>
                        <a:rPr sz="2200" spc="-5" dirty="0">
                          <a:solidFill>
                            <a:srgbClr val="000308"/>
                          </a:solidFill>
                          <a:latin typeface="Arial"/>
                          <a:cs typeface="Arial"/>
                        </a:rPr>
                        <a:t>Các nguyên liệu</a:t>
                      </a:r>
                      <a:r>
                        <a:rPr sz="2200" spc="15" dirty="0">
                          <a:solidFill>
                            <a:srgbClr val="000308"/>
                          </a:solidFill>
                          <a:latin typeface="Arial"/>
                          <a:cs typeface="Arial"/>
                        </a:rPr>
                        <a:t> </a:t>
                      </a:r>
                      <a:r>
                        <a:rPr sz="2200" spc="-5" dirty="0">
                          <a:solidFill>
                            <a:srgbClr val="000308"/>
                          </a:solidFill>
                          <a:latin typeface="Arial"/>
                          <a:cs typeface="Arial"/>
                        </a:rPr>
                        <a:t>thô</a:t>
                      </a:r>
                      <a:endParaRPr sz="2200" dirty="0">
                        <a:latin typeface="Arial"/>
                        <a:cs typeface="Arial"/>
                      </a:endParaRPr>
                    </a:p>
                  </a:txBody>
                  <a:tcPr marL="0" marR="0" marT="16764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1F1F1"/>
                    </a:solidFill>
                  </a:tcPr>
                </a:tc>
                <a:extLst>
                  <a:ext uri="{0D108BD9-81ED-4DB2-BD59-A6C34878D82A}">
                    <a16:rowId xmlns:a16="http://schemas.microsoft.com/office/drawing/2014/main" val="10001"/>
                  </a:ext>
                </a:extLst>
              </a:tr>
              <a:tr h="880491">
                <a:tc>
                  <a:txBody>
                    <a:bodyPr/>
                    <a:lstStyle/>
                    <a:p>
                      <a:pPr marL="91440">
                        <a:lnSpc>
                          <a:spcPct val="100000"/>
                        </a:lnSpc>
                        <a:spcBef>
                          <a:spcPts val="2090"/>
                        </a:spcBef>
                      </a:pPr>
                      <a:r>
                        <a:rPr sz="2200" spc="-10" dirty="0">
                          <a:solidFill>
                            <a:srgbClr val="000308"/>
                          </a:solidFill>
                          <a:latin typeface="Arial"/>
                          <a:cs typeface="Arial"/>
                        </a:rPr>
                        <a:t>Nguồn </a:t>
                      </a:r>
                      <a:r>
                        <a:rPr sz="2200" spc="-5" dirty="0">
                          <a:solidFill>
                            <a:srgbClr val="000308"/>
                          </a:solidFill>
                          <a:latin typeface="Arial"/>
                          <a:cs typeface="Arial"/>
                        </a:rPr>
                        <a:t>lực con</a:t>
                      </a:r>
                      <a:r>
                        <a:rPr sz="2200" spc="5" dirty="0">
                          <a:solidFill>
                            <a:srgbClr val="000308"/>
                          </a:solidFill>
                          <a:latin typeface="Arial"/>
                          <a:cs typeface="Arial"/>
                        </a:rPr>
                        <a:t> </a:t>
                      </a:r>
                      <a:r>
                        <a:rPr sz="2200" spc="-5" dirty="0">
                          <a:solidFill>
                            <a:srgbClr val="000308"/>
                          </a:solidFill>
                          <a:latin typeface="Arial"/>
                          <a:cs typeface="Arial"/>
                        </a:rPr>
                        <a:t>người</a:t>
                      </a:r>
                      <a:endParaRPr sz="2200">
                        <a:latin typeface="Arial"/>
                        <a:cs typeface="Arial"/>
                      </a:endParaRPr>
                    </a:p>
                  </a:txBody>
                  <a:tcPr marL="0" marR="0" marT="26543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FF98E"/>
                    </a:solidFill>
                  </a:tcPr>
                </a:tc>
                <a:tc>
                  <a:txBody>
                    <a:bodyPr/>
                    <a:lstStyle/>
                    <a:p>
                      <a:pPr marL="92075">
                        <a:lnSpc>
                          <a:spcPct val="100000"/>
                        </a:lnSpc>
                        <a:spcBef>
                          <a:spcPts val="2090"/>
                        </a:spcBef>
                      </a:pPr>
                      <a:r>
                        <a:rPr sz="2200" spc="-10" dirty="0">
                          <a:solidFill>
                            <a:srgbClr val="000308"/>
                          </a:solidFill>
                          <a:latin typeface="Arial"/>
                          <a:cs typeface="Arial"/>
                        </a:rPr>
                        <a:t>Đào </a:t>
                      </a:r>
                      <a:r>
                        <a:rPr sz="2200" spc="-5" dirty="0">
                          <a:solidFill>
                            <a:srgbClr val="000308"/>
                          </a:solidFill>
                          <a:latin typeface="Arial"/>
                          <a:cs typeface="Arial"/>
                        </a:rPr>
                        <a:t>tạo, tuyển dụng, bồi</a:t>
                      </a:r>
                      <a:r>
                        <a:rPr sz="2200" spc="25" dirty="0">
                          <a:solidFill>
                            <a:srgbClr val="000308"/>
                          </a:solidFill>
                          <a:latin typeface="Arial"/>
                          <a:cs typeface="Arial"/>
                        </a:rPr>
                        <a:t> </a:t>
                      </a:r>
                      <a:r>
                        <a:rPr sz="2200" spc="-5" dirty="0">
                          <a:solidFill>
                            <a:srgbClr val="000308"/>
                          </a:solidFill>
                          <a:latin typeface="Arial"/>
                          <a:cs typeface="Arial"/>
                        </a:rPr>
                        <a:t>thường</a:t>
                      </a:r>
                      <a:endParaRPr sz="2200">
                        <a:latin typeface="Arial"/>
                        <a:cs typeface="Arial"/>
                      </a:endParaRPr>
                    </a:p>
                  </a:txBody>
                  <a:tcPr marL="0" marR="0" marT="26543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1F1F1"/>
                    </a:solidFill>
                  </a:tcPr>
                </a:tc>
                <a:extLst>
                  <a:ext uri="{0D108BD9-81ED-4DB2-BD59-A6C34878D82A}">
                    <a16:rowId xmlns:a16="http://schemas.microsoft.com/office/drawing/2014/main" val="10002"/>
                  </a:ext>
                </a:extLst>
              </a:tr>
              <a:tr h="1257871">
                <a:tc>
                  <a:txBody>
                    <a:bodyPr/>
                    <a:lstStyle/>
                    <a:p>
                      <a:pPr>
                        <a:lnSpc>
                          <a:spcPct val="100000"/>
                        </a:lnSpc>
                        <a:spcBef>
                          <a:spcPts val="10"/>
                        </a:spcBef>
                      </a:pPr>
                      <a:endParaRPr sz="3100">
                        <a:latin typeface="Times New Roman"/>
                        <a:cs typeface="Times New Roman"/>
                      </a:endParaRPr>
                    </a:p>
                    <a:p>
                      <a:pPr marL="91440">
                        <a:lnSpc>
                          <a:spcPct val="100000"/>
                        </a:lnSpc>
                      </a:pPr>
                      <a:r>
                        <a:rPr sz="2200" spc="-10" dirty="0">
                          <a:solidFill>
                            <a:srgbClr val="000308"/>
                          </a:solidFill>
                          <a:latin typeface="Arial"/>
                          <a:cs typeface="Arial"/>
                        </a:rPr>
                        <a:t>Cơ </a:t>
                      </a:r>
                      <a:r>
                        <a:rPr sz="2200" spc="-5" dirty="0">
                          <a:solidFill>
                            <a:srgbClr val="000308"/>
                          </a:solidFill>
                          <a:latin typeface="Arial"/>
                          <a:cs typeface="Arial"/>
                        </a:rPr>
                        <a:t>sở </a:t>
                      </a:r>
                      <a:r>
                        <a:rPr sz="2200" dirty="0">
                          <a:solidFill>
                            <a:srgbClr val="000308"/>
                          </a:solidFill>
                          <a:latin typeface="Arial"/>
                          <a:cs typeface="Arial"/>
                        </a:rPr>
                        <a:t>hạ </a:t>
                      </a:r>
                      <a:r>
                        <a:rPr sz="2200" spc="-5" dirty="0">
                          <a:solidFill>
                            <a:srgbClr val="000308"/>
                          </a:solidFill>
                          <a:latin typeface="Arial"/>
                          <a:cs typeface="Arial"/>
                        </a:rPr>
                        <a:t>tầng công</a:t>
                      </a:r>
                      <a:r>
                        <a:rPr sz="2200" spc="-30" dirty="0">
                          <a:solidFill>
                            <a:srgbClr val="000308"/>
                          </a:solidFill>
                          <a:latin typeface="Arial"/>
                          <a:cs typeface="Arial"/>
                        </a:rPr>
                        <a:t> </a:t>
                      </a:r>
                      <a:r>
                        <a:rPr sz="2200" spc="-5" dirty="0">
                          <a:solidFill>
                            <a:srgbClr val="000308"/>
                          </a:solidFill>
                          <a:latin typeface="Arial"/>
                          <a:cs typeface="Arial"/>
                        </a:rPr>
                        <a:t>ty</a:t>
                      </a:r>
                      <a:endParaRPr sz="2200">
                        <a:latin typeface="Arial"/>
                        <a:cs typeface="Arial"/>
                      </a:endParaRPr>
                    </a:p>
                  </a:txBody>
                  <a:tcPr marL="0" marR="0" marT="127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FF98E"/>
                    </a:solidFill>
                  </a:tcPr>
                </a:tc>
                <a:tc>
                  <a:txBody>
                    <a:bodyPr/>
                    <a:lstStyle/>
                    <a:p>
                      <a:pPr>
                        <a:lnSpc>
                          <a:spcPct val="100000"/>
                        </a:lnSpc>
                        <a:spcBef>
                          <a:spcPts val="10"/>
                        </a:spcBef>
                      </a:pPr>
                      <a:endParaRPr sz="1950" dirty="0">
                        <a:latin typeface="Times New Roman"/>
                        <a:cs typeface="Times New Roman"/>
                      </a:endParaRPr>
                    </a:p>
                    <a:p>
                      <a:pPr marL="92075">
                        <a:lnSpc>
                          <a:spcPct val="100000"/>
                        </a:lnSpc>
                        <a:spcBef>
                          <a:spcPts val="5"/>
                        </a:spcBef>
                      </a:pPr>
                      <a:r>
                        <a:rPr sz="2200" spc="-5" dirty="0">
                          <a:solidFill>
                            <a:srgbClr val="000308"/>
                          </a:solidFill>
                          <a:latin typeface="Arial"/>
                          <a:cs typeface="Arial"/>
                        </a:rPr>
                        <a:t>Quản lý chung, Tài chính,</a:t>
                      </a:r>
                      <a:r>
                        <a:rPr sz="2200" spc="-25" dirty="0">
                          <a:solidFill>
                            <a:srgbClr val="000308"/>
                          </a:solidFill>
                          <a:latin typeface="Arial"/>
                          <a:cs typeface="Arial"/>
                        </a:rPr>
                        <a:t> </a:t>
                      </a:r>
                      <a:r>
                        <a:rPr sz="2200" spc="-5" dirty="0">
                          <a:solidFill>
                            <a:srgbClr val="000308"/>
                          </a:solidFill>
                          <a:latin typeface="Arial"/>
                          <a:cs typeface="Arial"/>
                        </a:rPr>
                        <a:t>Kế</a:t>
                      </a:r>
                      <a:endParaRPr sz="2200" dirty="0">
                        <a:latin typeface="Arial"/>
                        <a:cs typeface="Arial"/>
                      </a:endParaRPr>
                    </a:p>
                    <a:p>
                      <a:pPr marL="92075">
                        <a:lnSpc>
                          <a:spcPct val="100000"/>
                        </a:lnSpc>
                      </a:pPr>
                      <a:r>
                        <a:rPr sz="2200" spc="-5" dirty="0">
                          <a:solidFill>
                            <a:srgbClr val="000308"/>
                          </a:solidFill>
                          <a:latin typeface="Arial"/>
                          <a:cs typeface="Arial"/>
                        </a:rPr>
                        <a:t>toán, Pháp </a:t>
                      </a:r>
                      <a:r>
                        <a:rPr sz="2200" dirty="0">
                          <a:solidFill>
                            <a:srgbClr val="000308"/>
                          </a:solidFill>
                          <a:latin typeface="Arial"/>
                          <a:cs typeface="Arial"/>
                        </a:rPr>
                        <a:t>lý,</a:t>
                      </a:r>
                      <a:r>
                        <a:rPr sz="2200" spc="15" dirty="0">
                          <a:solidFill>
                            <a:srgbClr val="000308"/>
                          </a:solidFill>
                          <a:latin typeface="Arial"/>
                          <a:cs typeface="Arial"/>
                        </a:rPr>
                        <a:t> </a:t>
                      </a:r>
                      <a:r>
                        <a:rPr sz="2200" spc="-5" dirty="0">
                          <a:solidFill>
                            <a:srgbClr val="000308"/>
                          </a:solidFill>
                          <a:latin typeface="Arial"/>
                          <a:cs typeface="Arial"/>
                        </a:rPr>
                        <a:t>...</a:t>
                      </a:r>
                      <a:endParaRPr sz="2200" dirty="0">
                        <a:latin typeface="Arial"/>
                        <a:cs typeface="Arial"/>
                      </a:endParaRPr>
                    </a:p>
                  </a:txBody>
                  <a:tcPr marL="0" marR="0" marT="1270" marB="0">
                    <a:lnL w="12700">
                      <a:solidFill>
                        <a:srgbClr val="000308"/>
                      </a:solidFill>
                      <a:prstDash val="solid"/>
                    </a:lnL>
                    <a:lnR w="12700">
                      <a:solidFill>
                        <a:srgbClr val="000308"/>
                      </a:solidFill>
                      <a:prstDash val="solid"/>
                    </a:lnR>
                    <a:lnT w="12700">
                      <a:solidFill>
                        <a:srgbClr val="000308"/>
                      </a:solidFill>
                      <a:prstDash val="solid"/>
                    </a:lnT>
                    <a:lnB w="12700">
                      <a:solidFill>
                        <a:srgbClr val="000308"/>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7" name="object 7"/>
          <p:cNvSpPr txBox="1"/>
          <p:nvPr/>
        </p:nvSpPr>
        <p:spPr>
          <a:xfrm>
            <a:off x="655421" y="1625930"/>
            <a:ext cx="5568950" cy="391795"/>
          </a:xfrm>
          <a:prstGeom prst="rect">
            <a:avLst/>
          </a:prstGeom>
        </p:spPr>
        <p:txBody>
          <a:bodyPr vert="horz" wrap="square" lIns="0" tIns="12700" rIns="0" bIns="0" rtlCol="0">
            <a:spAutoFit/>
          </a:bodyPr>
          <a:lstStyle/>
          <a:p>
            <a:pPr marL="12700">
              <a:lnSpc>
                <a:spcPct val="100000"/>
              </a:lnSpc>
              <a:spcBef>
                <a:spcPts val="100"/>
              </a:spcBef>
              <a:tabLst>
                <a:tab pos="4792345" algn="l"/>
              </a:tabLst>
            </a:pPr>
            <a:r>
              <a:rPr sz="2400" b="1" u="heavy" dirty="0">
                <a:solidFill>
                  <a:srgbClr val="000308"/>
                </a:solidFill>
                <a:uFill>
                  <a:solidFill>
                    <a:srgbClr val="000308"/>
                  </a:solidFill>
                </a:uFill>
                <a:latin typeface="Arial"/>
                <a:cs typeface="Arial"/>
              </a:rPr>
              <a:t>Các </a:t>
            </a:r>
            <a:r>
              <a:rPr sz="2400" b="1" u="heavy" spc="-5" dirty="0">
                <a:solidFill>
                  <a:srgbClr val="000308"/>
                </a:solidFill>
                <a:uFill>
                  <a:solidFill>
                    <a:srgbClr val="000308"/>
                  </a:solidFill>
                </a:uFill>
                <a:latin typeface="Arial"/>
                <a:cs typeface="Arial"/>
              </a:rPr>
              <a:t>hoạt động hỗ</a:t>
            </a:r>
            <a:r>
              <a:rPr sz="2400" b="1" u="heavy" spc="-10" dirty="0">
                <a:solidFill>
                  <a:srgbClr val="000308"/>
                </a:solidFill>
                <a:uFill>
                  <a:solidFill>
                    <a:srgbClr val="000308"/>
                  </a:solidFill>
                </a:uFill>
                <a:latin typeface="Arial"/>
                <a:cs typeface="Arial"/>
              </a:rPr>
              <a:t> </a:t>
            </a:r>
            <a:r>
              <a:rPr sz="2400" b="1" u="heavy" dirty="0">
                <a:solidFill>
                  <a:srgbClr val="000308"/>
                </a:solidFill>
                <a:uFill>
                  <a:solidFill>
                    <a:srgbClr val="000308"/>
                  </a:solidFill>
                </a:uFill>
                <a:latin typeface="Arial"/>
                <a:cs typeface="Arial"/>
              </a:rPr>
              <a:t>trợ</a:t>
            </a:r>
            <a:r>
              <a:rPr sz="2400" b="1" dirty="0">
                <a:solidFill>
                  <a:srgbClr val="000308"/>
                </a:solidFill>
                <a:latin typeface="Arial"/>
                <a:cs typeface="Arial"/>
              </a:rPr>
              <a:t>	</a:t>
            </a:r>
            <a:r>
              <a:rPr sz="2400" dirty="0">
                <a:solidFill>
                  <a:srgbClr val="000308"/>
                </a:solidFill>
                <a:latin typeface="Arial"/>
                <a:cs typeface="Arial"/>
              </a:rPr>
              <a:t>Mô</a:t>
            </a:r>
            <a:r>
              <a:rPr sz="2400" spc="-90" dirty="0">
                <a:solidFill>
                  <a:srgbClr val="000308"/>
                </a:solidFill>
                <a:latin typeface="Arial"/>
                <a:cs typeface="Arial"/>
              </a:rPr>
              <a:t> </a:t>
            </a:r>
            <a:r>
              <a:rPr sz="2400" dirty="0">
                <a:solidFill>
                  <a:srgbClr val="000308"/>
                </a:solidFill>
                <a:latin typeface="Arial"/>
                <a:cs typeface="Arial"/>
              </a:rPr>
              <a:t>tả</a:t>
            </a:r>
            <a:endParaRPr sz="24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57200" y="863304"/>
            <a:ext cx="8534400" cy="444352"/>
          </a:xfrm>
          <a:prstGeom prst="rect">
            <a:avLst/>
          </a:prstGeom>
        </p:spPr>
        <p:txBody>
          <a:bodyPr vert="horz" wrap="square" lIns="0" tIns="13335" rIns="0" bIns="0" rtlCol="0">
            <a:spAutoFit/>
          </a:bodyPr>
          <a:lstStyle/>
          <a:p>
            <a:pPr marL="12700" algn="ctr">
              <a:lnSpc>
                <a:spcPct val="100000"/>
              </a:lnSpc>
              <a:spcBef>
                <a:spcPts val="105"/>
              </a:spcBef>
            </a:pPr>
            <a:r>
              <a:rPr sz="2800" b="1" spc="-5" dirty="0">
                <a:latin typeface="Arial" panose="020B0604020202020204" pitchFamily="34" charset="0"/>
                <a:cs typeface="Arial" panose="020B0604020202020204" pitchFamily="34" charset="0"/>
              </a:rPr>
              <a:t>Chuỗi giá </a:t>
            </a:r>
            <a:r>
              <a:rPr sz="2800" b="1" dirty="0">
                <a:latin typeface="Arial" panose="020B0604020202020204" pitchFamily="34" charset="0"/>
                <a:cs typeface="Arial" panose="020B0604020202020204" pitchFamily="34" charset="0"/>
              </a:rPr>
              <a:t>trị </a:t>
            </a:r>
            <a:r>
              <a:rPr sz="2800" b="1" spc="-5" dirty="0">
                <a:latin typeface="Arial" panose="020B0604020202020204" pitchFamily="34" charset="0"/>
                <a:cs typeface="Arial" panose="020B0604020202020204" pitchFamily="34" charset="0"/>
              </a:rPr>
              <a:t>đối </a:t>
            </a:r>
            <a:r>
              <a:rPr sz="2800" b="1" dirty="0">
                <a:latin typeface="Arial" panose="020B0604020202020204" pitchFamily="34" charset="0"/>
                <a:cs typeface="Arial" panose="020B0604020202020204" pitchFamily="34" charset="0"/>
              </a:rPr>
              <a:t>với </a:t>
            </a:r>
            <a:r>
              <a:rPr sz="2800" b="1" spc="-5" dirty="0">
                <a:latin typeface="Arial" panose="020B0604020202020204" pitchFamily="34" charset="0"/>
                <a:cs typeface="Arial" panose="020B0604020202020204" pitchFamily="34" charset="0"/>
              </a:rPr>
              <a:t>hãng </a:t>
            </a:r>
            <a:r>
              <a:rPr sz="2800" b="1" dirty="0">
                <a:latin typeface="Arial" panose="020B0604020202020204" pitchFamily="34" charset="0"/>
                <a:cs typeface="Arial" panose="020B0604020202020204" pitchFamily="34" charset="0"/>
              </a:rPr>
              <a:t>sản xuất xe</a:t>
            </a:r>
            <a:r>
              <a:rPr sz="2800" b="1" spc="-100" dirty="0">
                <a:latin typeface="Arial" panose="020B0604020202020204" pitchFamily="34" charset="0"/>
                <a:cs typeface="Arial" panose="020B0604020202020204" pitchFamily="34" charset="0"/>
              </a:rPr>
              <a:t> </a:t>
            </a:r>
            <a:r>
              <a:rPr sz="2800" b="1" spc="-5" dirty="0">
                <a:latin typeface="Arial" panose="020B0604020202020204" pitchFamily="34" charset="0"/>
                <a:cs typeface="Arial" panose="020B0604020202020204" pitchFamily="34" charset="0"/>
              </a:rPr>
              <a:t>đạp</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12</a:t>
            </a:fld>
            <a:endParaRPr spc="-5" dirty="0"/>
          </a:p>
        </p:txBody>
      </p:sp>
      <p:grpSp>
        <p:nvGrpSpPr>
          <p:cNvPr id="6" name="object 6"/>
          <p:cNvGrpSpPr/>
          <p:nvPr/>
        </p:nvGrpSpPr>
        <p:grpSpPr>
          <a:xfrm>
            <a:off x="357162" y="1500174"/>
            <a:ext cx="8501380" cy="4786630"/>
            <a:chOff x="357162" y="1500174"/>
            <a:chExt cx="8501380" cy="4786630"/>
          </a:xfrm>
        </p:grpSpPr>
        <p:sp>
          <p:nvSpPr>
            <p:cNvPr id="7" name="object 7"/>
            <p:cNvSpPr/>
            <p:nvPr/>
          </p:nvSpPr>
          <p:spPr>
            <a:xfrm>
              <a:off x="357162" y="1500174"/>
              <a:ext cx="7697724" cy="41148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181850" y="4581550"/>
              <a:ext cx="1676400" cy="1704975"/>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00425" y="1584325"/>
            <a:ext cx="5146675" cy="603250"/>
            <a:chOff x="3400425" y="1584325"/>
            <a:chExt cx="5146675" cy="603250"/>
          </a:xfrm>
        </p:grpSpPr>
        <p:sp>
          <p:nvSpPr>
            <p:cNvPr id="3" name="object 3"/>
            <p:cNvSpPr/>
            <p:nvPr/>
          </p:nvSpPr>
          <p:spPr>
            <a:xfrm>
              <a:off x="3413125" y="1597025"/>
              <a:ext cx="5121275" cy="5778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13125" y="1597025"/>
              <a:ext cx="5121275" cy="577850"/>
            </a:xfrm>
            <a:custGeom>
              <a:avLst/>
              <a:gdLst/>
              <a:ahLst/>
              <a:cxnLst/>
              <a:rect l="l" t="t" r="r" b="b"/>
              <a:pathLst>
                <a:path w="5121275" h="577850">
                  <a:moveTo>
                    <a:pt x="5121275" y="96265"/>
                  </a:moveTo>
                  <a:lnTo>
                    <a:pt x="5121275" y="481584"/>
                  </a:lnTo>
                  <a:lnTo>
                    <a:pt x="5119403" y="500453"/>
                  </a:lnTo>
                  <a:lnTo>
                    <a:pt x="5092954" y="549655"/>
                  </a:lnTo>
                  <a:lnTo>
                    <a:pt x="5043697" y="575980"/>
                  </a:lnTo>
                  <a:lnTo>
                    <a:pt x="5024755" y="577850"/>
                  </a:lnTo>
                  <a:lnTo>
                    <a:pt x="0" y="577850"/>
                  </a:lnTo>
                  <a:lnTo>
                    <a:pt x="0" y="0"/>
                  </a:lnTo>
                  <a:lnTo>
                    <a:pt x="5024755" y="0"/>
                  </a:lnTo>
                  <a:lnTo>
                    <a:pt x="5043697" y="1869"/>
                  </a:lnTo>
                  <a:lnTo>
                    <a:pt x="5092954" y="28194"/>
                  </a:lnTo>
                  <a:lnTo>
                    <a:pt x="5119403" y="77396"/>
                  </a:lnTo>
                  <a:lnTo>
                    <a:pt x="5121275" y="96265"/>
                  </a:lnTo>
                  <a:close/>
                </a:path>
              </a:pathLst>
            </a:custGeom>
            <a:ln w="25400">
              <a:solidFill>
                <a:srgbClr val="002563"/>
              </a:solidFill>
            </a:ln>
          </p:spPr>
          <p:txBody>
            <a:bodyPr wrap="square" lIns="0" tIns="0" rIns="0" bIns="0" rtlCol="0"/>
            <a:lstStyle/>
            <a:p>
              <a:endParaRPr/>
            </a:p>
          </p:txBody>
        </p:sp>
      </p:grpSp>
      <p:sp>
        <p:nvSpPr>
          <p:cNvPr id="5" name="object 5"/>
          <p:cNvSpPr txBox="1"/>
          <p:nvPr/>
        </p:nvSpPr>
        <p:spPr>
          <a:xfrm>
            <a:off x="3425825" y="1593341"/>
            <a:ext cx="5012055" cy="546735"/>
          </a:xfrm>
          <a:prstGeom prst="rect">
            <a:avLst/>
          </a:prstGeom>
        </p:spPr>
        <p:txBody>
          <a:bodyPr vert="horz" wrap="square" lIns="0" tIns="43815" rIns="0" bIns="0" rtlCol="0">
            <a:spAutoFit/>
          </a:bodyPr>
          <a:lstStyle/>
          <a:p>
            <a:pPr marL="224790" marR="498475" indent="-172720">
              <a:lnSpc>
                <a:spcPts val="1939"/>
              </a:lnSpc>
              <a:spcBef>
                <a:spcPts val="345"/>
              </a:spcBef>
              <a:buChar char="•"/>
              <a:tabLst>
                <a:tab pos="225425" algn="l"/>
              </a:tabLst>
            </a:pPr>
            <a:r>
              <a:rPr sz="1800" dirty="0">
                <a:solidFill>
                  <a:srgbClr val="000308"/>
                </a:solidFill>
                <a:latin typeface="Arial"/>
                <a:cs typeface="Arial"/>
              </a:rPr>
              <a:t>Tập các </a:t>
            </a:r>
            <a:r>
              <a:rPr sz="1800" spc="-5" dirty="0">
                <a:solidFill>
                  <a:srgbClr val="000308"/>
                </a:solidFill>
                <a:latin typeface="Arial"/>
                <a:cs typeface="Arial"/>
              </a:rPr>
              <a:t>hoạt động </a:t>
            </a:r>
            <a:r>
              <a:rPr sz="1800" dirty="0">
                <a:solidFill>
                  <a:srgbClr val="000308"/>
                </a:solidFill>
                <a:latin typeface="Arial"/>
                <a:cs typeface="Arial"/>
              </a:rPr>
              <a:t>tạo ra </a:t>
            </a:r>
            <a:r>
              <a:rPr sz="1800" spc="-5" dirty="0">
                <a:solidFill>
                  <a:srgbClr val="000308"/>
                </a:solidFill>
                <a:latin typeface="Arial"/>
                <a:cs typeface="Arial"/>
              </a:rPr>
              <a:t>giá </a:t>
            </a:r>
            <a:r>
              <a:rPr sz="1800" dirty="0">
                <a:solidFill>
                  <a:srgbClr val="000308"/>
                </a:solidFill>
                <a:latin typeface="Arial"/>
                <a:cs typeface="Arial"/>
              </a:rPr>
              <a:t>trị </a:t>
            </a:r>
            <a:r>
              <a:rPr sz="1800" spc="-5" dirty="0">
                <a:solidFill>
                  <a:srgbClr val="000308"/>
                </a:solidFill>
                <a:latin typeface="Arial"/>
                <a:cs typeface="Arial"/>
              </a:rPr>
              <a:t>bằng</a:t>
            </a:r>
            <a:r>
              <a:rPr sz="1800" spc="-95" dirty="0">
                <a:solidFill>
                  <a:srgbClr val="000308"/>
                </a:solidFill>
                <a:latin typeface="Arial"/>
                <a:cs typeface="Arial"/>
              </a:rPr>
              <a:t> </a:t>
            </a:r>
            <a:r>
              <a:rPr sz="1800" dirty="0">
                <a:solidFill>
                  <a:srgbClr val="000308"/>
                </a:solidFill>
                <a:latin typeface="Arial"/>
                <a:cs typeface="Arial"/>
              </a:rPr>
              <a:t>cách  </a:t>
            </a:r>
            <a:r>
              <a:rPr sz="1800" spc="-10" dirty="0">
                <a:solidFill>
                  <a:srgbClr val="000308"/>
                </a:solidFill>
                <a:latin typeface="Arial"/>
                <a:cs typeface="Arial"/>
              </a:rPr>
              <a:t>chuyển </a:t>
            </a:r>
            <a:r>
              <a:rPr sz="1800" spc="-5" dirty="0">
                <a:solidFill>
                  <a:srgbClr val="000308"/>
                </a:solidFill>
                <a:latin typeface="Arial"/>
                <a:cs typeface="Arial"/>
              </a:rPr>
              <a:t>đổi </a:t>
            </a:r>
            <a:r>
              <a:rPr sz="1800" dirty="0">
                <a:solidFill>
                  <a:srgbClr val="000308"/>
                </a:solidFill>
                <a:latin typeface="Arial"/>
                <a:cs typeface="Arial"/>
              </a:rPr>
              <a:t>từ </a:t>
            </a:r>
            <a:r>
              <a:rPr sz="1800" spc="-5" dirty="0">
                <a:solidFill>
                  <a:srgbClr val="000308"/>
                </a:solidFill>
                <a:latin typeface="Arial"/>
                <a:cs typeface="Arial"/>
              </a:rPr>
              <a:t>đầu </a:t>
            </a:r>
            <a:r>
              <a:rPr sz="1800" dirty="0">
                <a:solidFill>
                  <a:srgbClr val="000308"/>
                </a:solidFill>
                <a:latin typeface="Arial"/>
                <a:cs typeface="Arial"/>
              </a:rPr>
              <a:t>vào </a:t>
            </a:r>
            <a:r>
              <a:rPr sz="1800" spc="-5" dirty="0">
                <a:solidFill>
                  <a:srgbClr val="000308"/>
                </a:solidFill>
                <a:latin typeface="Arial"/>
                <a:cs typeface="Arial"/>
              </a:rPr>
              <a:t>thành đầu</a:t>
            </a:r>
            <a:r>
              <a:rPr sz="1800" spc="20" dirty="0">
                <a:solidFill>
                  <a:srgbClr val="000308"/>
                </a:solidFill>
                <a:latin typeface="Arial"/>
                <a:cs typeface="Arial"/>
              </a:rPr>
              <a:t> </a:t>
            </a:r>
            <a:r>
              <a:rPr sz="1800" dirty="0">
                <a:solidFill>
                  <a:srgbClr val="000308"/>
                </a:solidFill>
                <a:latin typeface="Arial"/>
                <a:cs typeface="Arial"/>
              </a:rPr>
              <a:t>ra</a:t>
            </a:r>
            <a:endParaRPr sz="1800">
              <a:latin typeface="Arial"/>
              <a:cs typeface="Arial"/>
            </a:endParaRPr>
          </a:p>
        </p:txBody>
      </p:sp>
      <p:grpSp>
        <p:nvGrpSpPr>
          <p:cNvPr id="6" name="object 6"/>
          <p:cNvGrpSpPr/>
          <p:nvPr/>
        </p:nvGrpSpPr>
        <p:grpSpPr>
          <a:xfrm>
            <a:off x="520700" y="1511300"/>
            <a:ext cx="2905760" cy="749300"/>
            <a:chOff x="520700" y="1511300"/>
            <a:chExt cx="2905760" cy="749300"/>
          </a:xfrm>
        </p:grpSpPr>
        <p:sp>
          <p:nvSpPr>
            <p:cNvPr id="7" name="object 7"/>
            <p:cNvSpPr/>
            <p:nvPr/>
          </p:nvSpPr>
          <p:spPr>
            <a:xfrm>
              <a:off x="533400" y="1524000"/>
              <a:ext cx="2880360" cy="723900"/>
            </a:xfrm>
            <a:custGeom>
              <a:avLst/>
              <a:gdLst/>
              <a:ahLst/>
              <a:cxnLst/>
              <a:rect l="l" t="t" r="r" b="b"/>
              <a:pathLst>
                <a:path w="2880360" h="723900">
                  <a:moveTo>
                    <a:pt x="2759710" y="0"/>
                  </a:moveTo>
                  <a:lnTo>
                    <a:pt x="120624" y="0"/>
                  </a:lnTo>
                  <a:lnTo>
                    <a:pt x="96981" y="2337"/>
                  </a:lnTo>
                  <a:lnTo>
                    <a:pt x="53701" y="20252"/>
                  </a:lnTo>
                  <a:lnTo>
                    <a:pt x="20268" y="53677"/>
                  </a:lnTo>
                  <a:lnTo>
                    <a:pt x="2339" y="96992"/>
                  </a:lnTo>
                  <a:lnTo>
                    <a:pt x="0" y="120650"/>
                  </a:lnTo>
                  <a:lnTo>
                    <a:pt x="0" y="603123"/>
                  </a:lnTo>
                  <a:lnTo>
                    <a:pt x="9183" y="649319"/>
                  </a:lnTo>
                  <a:lnTo>
                    <a:pt x="35331" y="688466"/>
                  </a:lnTo>
                  <a:lnTo>
                    <a:pt x="74463" y="714597"/>
                  </a:lnTo>
                  <a:lnTo>
                    <a:pt x="120624" y="723773"/>
                  </a:lnTo>
                  <a:lnTo>
                    <a:pt x="2759710" y="723773"/>
                  </a:lnTo>
                  <a:lnTo>
                    <a:pt x="2805906" y="714597"/>
                  </a:lnTo>
                  <a:lnTo>
                    <a:pt x="2845054" y="688466"/>
                  </a:lnTo>
                  <a:lnTo>
                    <a:pt x="2871184" y="649319"/>
                  </a:lnTo>
                  <a:lnTo>
                    <a:pt x="2880360" y="603123"/>
                  </a:lnTo>
                  <a:lnTo>
                    <a:pt x="2880360" y="120650"/>
                  </a:lnTo>
                  <a:lnTo>
                    <a:pt x="2871184" y="74453"/>
                  </a:lnTo>
                  <a:lnTo>
                    <a:pt x="2845054" y="35305"/>
                  </a:lnTo>
                  <a:lnTo>
                    <a:pt x="2805906" y="9175"/>
                  </a:lnTo>
                  <a:lnTo>
                    <a:pt x="2759710" y="0"/>
                  </a:lnTo>
                  <a:close/>
                </a:path>
              </a:pathLst>
            </a:custGeom>
            <a:solidFill>
              <a:srgbClr val="003185"/>
            </a:solidFill>
          </p:spPr>
          <p:txBody>
            <a:bodyPr wrap="square" lIns="0" tIns="0" rIns="0" bIns="0" rtlCol="0"/>
            <a:lstStyle/>
            <a:p>
              <a:endParaRPr/>
            </a:p>
          </p:txBody>
        </p:sp>
        <p:sp>
          <p:nvSpPr>
            <p:cNvPr id="8" name="object 8"/>
            <p:cNvSpPr/>
            <p:nvPr/>
          </p:nvSpPr>
          <p:spPr>
            <a:xfrm>
              <a:off x="533400" y="1524000"/>
              <a:ext cx="2880360" cy="723900"/>
            </a:xfrm>
            <a:custGeom>
              <a:avLst/>
              <a:gdLst/>
              <a:ahLst/>
              <a:cxnLst/>
              <a:rect l="l" t="t" r="r" b="b"/>
              <a:pathLst>
                <a:path w="2880360" h="723900">
                  <a:moveTo>
                    <a:pt x="0" y="120650"/>
                  </a:moveTo>
                  <a:lnTo>
                    <a:pt x="9183" y="74453"/>
                  </a:lnTo>
                  <a:lnTo>
                    <a:pt x="35331" y="35305"/>
                  </a:lnTo>
                  <a:lnTo>
                    <a:pt x="74463" y="9175"/>
                  </a:lnTo>
                  <a:lnTo>
                    <a:pt x="120624" y="0"/>
                  </a:lnTo>
                  <a:lnTo>
                    <a:pt x="2759710" y="0"/>
                  </a:lnTo>
                  <a:lnTo>
                    <a:pt x="2805906" y="9175"/>
                  </a:lnTo>
                  <a:lnTo>
                    <a:pt x="2845054" y="35305"/>
                  </a:lnTo>
                  <a:lnTo>
                    <a:pt x="2871184" y="74453"/>
                  </a:lnTo>
                  <a:lnTo>
                    <a:pt x="2880360" y="120650"/>
                  </a:lnTo>
                  <a:lnTo>
                    <a:pt x="2880360" y="603123"/>
                  </a:lnTo>
                  <a:lnTo>
                    <a:pt x="2871184" y="649319"/>
                  </a:lnTo>
                  <a:lnTo>
                    <a:pt x="2845054" y="688466"/>
                  </a:lnTo>
                  <a:lnTo>
                    <a:pt x="2805906" y="714597"/>
                  </a:lnTo>
                  <a:lnTo>
                    <a:pt x="2759710" y="723773"/>
                  </a:lnTo>
                  <a:lnTo>
                    <a:pt x="120624" y="723773"/>
                  </a:lnTo>
                  <a:lnTo>
                    <a:pt x="74463" y="714597"/>
                  </a:lnTo>
                  <a:lnTo>
                    <a:pt x="35331" y="688466"/>
                  </a:lnTo>
                  <a:lnTo>
                    <a:pt x="9183" y="649319"/>
                  </a:lnTo>
                  <a:lnTo>
                    <a:pt x="0" y="603123"/>
                  </a:lnTo>
                  <a:lnTo>
                    <a:pt x="0" y="120650"/>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854760" y="1698498"/>
            <a:ext cx="223774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Arial"/>
                <a:cs typeface="Arial"/>
              </a:rPr>
              <a:t>Quy trình </a:t>
            </a:r>
            <a:r>
              <a:rPr sz="2000" spc="-5" dirty="0">
                <a:solidFill>
                  <a:srgbClr val="FFFFFF"/>
                </a:solidFill>
                <a:latin typeface="Arial"/>
                <a:cs typeface="Arial"/>
              </a:rPr>
              <a:t>nghiệp</a:t>
            </a:r>
            <a:r>
              <a:rPr sz="2000" spc="-120" dirty="0">
                <a:solidFill>
                  <a:srgbClr val="FFFFFF"/>
                </a:solidFill>
                <a:latin typeface="Arial"/>
                <a:cs typeface="Arial"/>
              </a:rPr>
              <a:t> </a:t>
            </a:r>
            <a:r>
              <a:rPr sz="2000" spc="-10" dirty="0">
                <a:solidFill>
                  <a:srgbClr val="FFFFFF"/>
                </a:solidFill>
                <a:latin typeface="Arial"/>
                <a:cs typeface="Arial"/>
              </a:rPr>
              <a:t>vụ</a:t>
            </a:r>
            <a:endParaRPr sz="2000">
              <a:latin typeface="Arial"/>
              <a:cs typeface="Arial"/>
            </a:endParaRPr>
          </a:p>
        </p:txBody>
      </p:sp>
      <p:grpSp>
        <p:nvGrpSpPr>
          <p:cNvPr id="10" name="object 10"/>
          <p:cNvGrpSpPr/>
          <p:nvPr/>
        </p:nvGrpSpPr>
        <p:grpSpPr>
          <a:xfrm>
            <a:off x="3400425" y="2343150"/>
            <a:ext cx="5146675" cy="605155"/>
            <a:chOff x="3400425" y="2343150"/>
            <a:chExt cx="5146675" cy="605155"/>
          </a:xfrm>
        </p:grpSpPr>
        <p:sp>
          <p:nvSpPr>
            <p:cNvPr id="11" name="object 11"/>
            <p:cNvSpPr/>
            <p:nvPr/>
          </p:nvSpPr>
          <p:spPr>
            <a:xfrm>
              <a:off x="3413125" y="2355850"/>
              <a:ext cx="5121275" cy="57937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3413125" y="2355850"/>
              <a:ext cx="5121275" cy="579755"/>
            </a:xfrm>
            <a:custGeom>
              <a:avLst/>
              <a:gdLst/>
              <a:ahLst/>
              <a:cxnLst/>
              <a:rect l="l" t="t" r="r" b="b"/>
              <a:pathLst>
                <a:path w="5121275" h="579755">
                  <a:moveTo>
                    <a:pt x="5121275" y="96520"/>
                  </a:moveTo>
                  <a:lnTo>
                    <a:pt x="5121275" y="482853"/>
                  </a:lnTo>
                  <a:lnTo>
                    <a:pt x="5119403" y="501798"/>
                  </a:lnTo>
                  <a:lnTo>
                    <a:pt x="5092954" y="551179"/>
                  </a:lnTo>
                  <a:lnTo>
                    <a:pt x="5043697" y="577504"/>
                  </a:lnTo>
                  <a:lnTo>
                    <a:pt x="5024755" y="579374"/>
                  </a:lnTo>
                  <a:lnTo>
                    <a:pt x="0" y="579374"/>
                  </a:lnTo>
                  <a:lnTo>
                    <a:pt x="0" y="0"/>
                  </a:lnTo>
                  <a:lnTo>
                    <a:pt x="5024755" y="0"/>
                  </a:lnTo>
                  <a:lnTo>
                    <a:pt x="5043697" y="1871"/>
                  </a:lnTo>
                  <a:lnTo>
                    <a:pt x="5092954" y="28321"/>
                  </a:lnTo>
                  <a:lnTo>
                    <a:pt x="5119403" y="77630"/>
                  </a:lnTo>
                  <a:lnTo>
                    <a:pt x="5121275" y="96520"/>
                  </a:lnTo>
                  <a:close/>
                </a:path>
              </a:pathLst>
            </a:custGeom>
            <a:ln w="25400">
              <a:solidFill>
                <a:srgbClr val="002563"/>
              </a:solidFill>
            </a:ln>
          </p:spPr>
          <p:txBody>
            <a:bodyPr wrap="square" lIns="0" tIns="0" rIns="0" bIns="0" rtlCol="0"/>
            <a:lstStyle/>
            <a:p>
              <a:endParaRPr/>
            </a:p>
          </p:txBody>
        </p:sp>
      </p:grpSp>
      <p:sp>
        <p:nvSpPr>
          <p:cNvPr id="13" name="object 13"/>
          <p:cNvSpPr txBox="1"/>
          <p:nvPr/>
        </p:nvSpPr>
        <p:spPr>
          <a:xfrm>
            <a:off x="3425825" y="2476627"/>
            <a:ext cx="5012055" cy="299720"/>
          </a:xfrm>
          <a:prstGeom prst="rect">
            <a:avLst/>
          </a:prstGeom>
        </p:spPr>
        <p:txBody>
          <a:bodyPr vert="horz" wrap="square" lIns="0" tIns="12700" rIns="0" bIns="0" rtlCol="0">
            <a:spAutoFit/>
          </a:bodyPr>
          <a:lstStyle/>
          <a:p>
            <a:pPr marL="224790" indent="-172720">
              <a:lnSpc>
                <a:spcPct val="100000"/>
              </a:lnSpc>
              <a:spcBef>
                <a:spcPts val="100"/>
              </a:spcBef>
              <a:buChar char="•"/>
              <a:tabLst>
                <a:tab pos="225425" algn="l"/>
              </a:tabLst>
            </a:pPr>
            <a:r>
              <a:rPr sz="1800" spc="-5" dirty="0">
                <a:solidFill>
                  <a:srgbClr val="000308"/>
                </a:solidFill>
                <a:latin typeface="Arial"/>
                <a:cs typeface="Arial"/>
              </a:rPr>
              <a:t>Chi phí đầu vào cộng với </a:t>
            </a:r>
            <a:r>
              <a:rPr sz="1800" dirty="0">
                <a:solidFill>
                  <a:srgbClr val="000308"/>
                </a:solidFill>
                <a:latin typeface="Arial"/>
                <a:cs typeface="Arial"/>
              </a:rPr>
              <a:t>chi </a:t>
            </a:r>
            <a:r>
              <a:rPr sz="1800" spc="-5" dirty="0">
                <a:solidFill>
                  <a:srgbClr val="000308"/>
                </a:solidFill>
                <a:latin typeface="Arial"/>
                <a:cs typeface="Arial"/>
              </a:rPr>
              <a:t>phí hoạt</a:t>
            </a:r>
            <a:r>
              <a:rPr sz="1800" spc="5" dirty="0">
                <a:solidFill>
                  <a:srgbClr val="000308"/>
                </a:solidFill>
                <a:latin typeface="Arial"/>
                <a:cs typeface="Arial"/>
              </a:rPr>
              <a:t> </a:t>
            </a:r>
            <a:r>
              <a:rPr sz="1800" spc="-10" dirty="0">
                <a:solidFill>
                  <a:srgbClr val="000308"/>
                </a:solidFill>
                <a:latin typeface="Arial"/>
                <a:cs typeface="Arial"/>
              </a:rPr>
              <a:t>động</a:t>
            </a:r>
            <a:endParaRPr sz="1800">
              <a:latin typeface="Arial"/>
              <a:cs typeface="Arial"/>
            </a:endParaRPr>
          </a:p>
        </p:txBody>
      </p:sp>
      <p:grpSp>
        <p:nvGrpSpPr>
          <p:cNvPr id="14" name="object 14"/>
          <p:cNvGrpSpPr/>
          <p:nvPr/>
        </p:nvGrpSpPr>
        <p:grpSpPr>
          <a:xfrm>
            <a:off x="520700" y="2271648"/>
            <a:ext cx="8026400" cy="1437005"/>
            <a:chOff x="520700" y="2271648"/>
            <a:chExt cx="8026400" cy="1437005"/>
          </a:xfrm>
        </p:grpSpPr>
        <p:sp>
          <p:nvSpPr>
            <p:cNvPr id="15" name="object 15"/>
            <p:cNvSpPr/>
            <p:nvPr/>
          </p:nvSpPr>
          <p:spPr>
            <a:xfrm>
              <a:off x="533400" y="2284348"/>
              <a:ext cx="2879725" cy="722630"/>
            </a:xfrm>
            <a:custGeom>
              <a:avLst/>
              <a:gdLst/>
              <a:ahLst/>
              <a:cxnLst/>
              <a:rect l="l" t="t" r="r" b="b"/>
              <a:pathLst>
                <a:path w="2879725" h="722630">
                  <a:moveTo>
                    <a:pt x="2759075" y="0"/>
                  </a:moveTo>
                  <a:lnTo>
                    <a:pt x="120599" y="0"/>
                  </a:lnTo>
                  <a:lnTo>
                    <a:pt x="96963" y="2337"/>
                  </a:lnTo>
                  <a:lnTo>
                    <a:pt x="53689" y="20252"/>
                  </a:lnTo>
                  <a:lnTo>
                    <a:pt x="20257" y="53655"/>
                  </a:lnTo>
                  <a:lnTo>
                    <a:pt x="2337" y="96831"/>
                  </a:lnTo>
                  <a:lnTo>
                    <a:pt x="0" y="120396"/>
                  </a:lnTo>
                  <a:lnTo>
                    <a:pt x="0" y="601979"/>
                  </a:lnTo>
                  <a:lnTo>
                    <a:pt x="9177" y="648049"/>
                  </a:lnTo>
                  <a:lnTo>
                    <a:pt x="35318" y="687070"/>
                  </a:lnTo>
                  <a:lnTo>
                    <a:pt x="74448" y="713200"/>
                  </a:lnTo>
                  <a:lnTo>
                    <a:pt x="120599" y="722376"/>
                  </a:lnTo>
                  <a:lnTo>
                    <a:pt x="2759075" y="722376"/>
                  </a:lnTo>
                  <a:lnTo>
                    <a:pt x="2805271" y="713200"/>
                  </a:lnTo>
                  <a:lnTo>
                    <a:pt x="2844419" y="687070"/>
                  </a:lnTo>
                  <a:lnTo>
                    <a:pt x="2870549" y="648049"/>
                  </a:lnTo>
                  <a:lnTo>
                    <a:pt x="2879725" y="601979"/>
                  </a:lnTo>
                  <a:lnTo>
                    <a:pt x="2879725" y="120396"/>
                  </a:lnTo>
                  <a:lnTo>
                    <a:pt x="2870549" y="74374"/>
                  </a:lnTo>
                  <a:lnTo>
                    <a:pt x="2844419" y="35305"/>
                  </a:lnTo>
                  <a:lnTo>
                    <a:pt x="2805271" y="9175"/>
                  </a:lnTo>
                  <a:lnTo>
                    <a:pt x="2759075" y="0"/>
                  </a:lnTo>
                  <a:close/>
                </a:path>
              </a:pathLst>
            </a:custGeom>
            <a:solidFill>
              <a:srgbClr val="003185"/>
            </a:solidFill>
          </p:spPr>
          <p:txBody>
            <a:bodyPr wrap="square" lIns="0" tIns="0" rIns="0" bIns="0" rtlCol="0"/>
            <a:lstStyle/>
            <a:p>
              <a:endParaRPr/>
            </a:p>
          </p:txBody>
        </p:sp>
        <p:sp>
          <p:nvSpPr>
            <p:cNvPr id="16" name="object 16"/>
            <p:cNvSpPr/>
            <p:nvPr/>
          </p:nvSpPr>
          <p:spPr>
            <a:xfrm>
              <a:off x="533400" y="2284348"/>
              <a:ext cx="2879725" cy="722630"/>
            </a:xfrm>
            <a:custGeom>
              <a:avLst/>
              <a:gdLst/>
              <a:ahLst/>
              <a:cxnLst/>
              <a:rect l="l" t="t" r="r" b="b"/>
              <a:pathLst>
                <a:path w="2879725" h="722630">
                  <a:moveTo>
                    <a:pt x="0" y="120396"/>
                  </a:moveTo>
                  <a:lnTo>
                    <a:pt x="9177" y="74374"/>
                  </a:lnTo>
                  <a:lnTo>
                    <a:pt x="35318" y="35305"/>
                  </a:lnTo>
                  <a:lnTo>
                    <a:pt x="74448" y="9175"/>
                  </a:lnTo>
                  <a:lnTo>
                    <a:pt x="120599" y="0"/>
                  </a:lnTo>
                  <a:lnTo>
                    <a:pt x="2759075" y="0"/>
                  </a:lnTo>
                  <a:lnTo>
                    <a:pt x="2805271" y="9175"/>
                  </a:lnTo>
                  <a:lnTo>
                    <a:pt x="2844419" y="35305"/>
                  </a:lnTo>
                  <a:lnTo>
                    <a:pt x="2870549" y="74374"/>
                  </a:lnTo>
                  <a:lnTo>
                    <a:pt x="2879725" y="120396"/>
                  </a:lnTo>
                  <a:lnTo>
                    <a:pt x="2879725" y="601979"/>
                  </a:lnTo>
                  <a:lnTo>
                    <a:pt x="2870549" y="648049"/>
                  </a:lnTo>
                  <a:lnTo>
                    <a:pt x="2844419" y="687070"/>
                  </a:lnTo>
                  <a:lnTo>
                    <a:pt x="2805271" y="713200"/>
                  </a:lnTo>
                  <a:lnTo>
                    <a:pt x="2759075" y="722376"/>
                  </a:lnTo>
                  <a:lnTo>
                    <a:pt x="120599" y="722376"/>
                  </a:lnTo>
                  <a:lnTo>
                    <a:pt x="74448" y="713200"/>
                  </a:lnTo>
                  <a:lnTo>
                    <a:pt x="35318" y="687070"/>
                  </a:lnTo>
                  <a:lnTo>
                    <a:pt x="9177" y="648049"/>
                  </a:lnTo>
                  <a:lnTo>
                    <a:pt x="0" y="601979"/>
                  </a:lnTo>
                  <a:lnTo>
                    <a:pt x="0" y="120396"/>
                  </a:lnTo>
                  <a:close/>
                </a:path>
              </a:pathLst>
            </a:custGeom>
            <a:ln w="25400">
              <a:solidFill>
                <a:srgbClr val="FFFFFF"/>
              </a:solidFill>
            </a:ln>
          </p:spPr>
          <p:txBody>
            <a:bodyPr wrap="square" lIns="0" tIns="0" rIns="0" bIns="0" rtlCol="0"/>
            <a:lstStyle/>
            <a:p>
              <a:endParaRPr/>
            </a:p>
          </p:txBody>
        </p:sp>
        <p:sp>
          <p:nvSpPr>
            <p:cNvPr id="17" name="object 17"/>
            <p:cNvSpPr/>
            <p:nvPr/>
          </p:nvSpPr>
          <p:spPr>
            <a:xfrm>
              <a:off x="3413125" y="3116325"/>
              <a:ext cx="5121275" cy="579374"/>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3413125" y="3116325"/>
              <a:ext cx="5121275" cy="579755"/>
            </a:xfrm>
            <a:custGeom>
              <a:avLst/>
              <a:gdLst/>
              <a:ahLst/>
              <a:cxnLst/>
              <a:rect l="l" t="t" r="r" b="b"/>
              <a:pathLst>
                <a:path w="5121275" h="579754">
                  <a:moveTo>
                    <a:pt x="5121275" y="96520"/>
                  </a:moveTo>
                  <a:lnTo>
                    <a:pt x="5121275" y="482853"/>
                  </a:lnTo>
                  <a:lnTo>
                    <a:pt x="5119403" y="501743"/>
                  </a:lnTo>
                  <a:lnTo>
                    <a:pt x="5092954" y="551053"/>
                  </a:lnTo>
                  <a:lnTo>
                    <a:pt x="5043697" y="577502"/>
                  </a:lnTo>
                  <a:lnTo>
                    <a:pt x="5024755" y="579374"/>
                  </a:lnTo>
                  <a:lnTo>
                    <a:pt x="0" y="579374"/>
                  </a:lnTo>
                  <a:lnTo>
                    <a:pt x="0" y="0"/>
                  </a:lnTo>
                  <a:lnTo>
                    <a:pt x="5024755" y="0"/>
                  </a:lnTo>
                  <a:lnTo>
                    <a:pt x="5043697" y="1869"/>
                  </a:lnTo>
                  <a:lnTo>
                    <a:pt x="5092954" y="28194"/>
                  </a:lnTo>
                  <a:lnTo>
                    <a:pt x="5119403" y="77575"/>
                  </a:lnTo>
                  <a:lnTo>
                    <a:pt x="5121275" y="96520"/>
                  </a:lnTo>
                  <a:close/>
                </a:path>
              </a:pathLst>
            </a:custGeom>
            <a:ln w="25400">
              <a:solidFill>
                <a:srgbClr val="002563"/>
              </a:solidFill>
            </a:ln>
          </p:spPr>
          <p:txBody>
            <a:bodyPr wrap="square" lIns="0" tIns="0" rIns="0" bIns="0" rtlCol="0"/>
            <a:lstStyle/>
            <a:p>
              <a:endParaRPr/>
            </a:p>
          </p:txBody>
        </p:sp>
      </p:grpSp>
      <p:sp>
        <p:nvSpPr>
          <p:cNvPr id="19" name="object 19"/>
          <p:cNvSpPr txBox="1"/>
          <p:nvPr/>
        </p:nvSpPr>
        <p:spPr>
          <a:xfrm>
            <a:off x="3425825" y="3237103"/>
            <a:ext cx="5012055" cy="299720"/>
          </a:xfrm>
          <a:prstGeom prst="rect">
            <a:avLst/>
          </a:prstGeom>
        </p:spPr>
        <p:txBody>
          <a:bodyPr vert="horz" wrap="square" lIns="0" tIns="12700" rIns="0" bIns="0" rtlCol="0">
            <a:spAutoFit/>
          </a:bodyPr>
          <a:lstStyle/>
          <a:p>
            <a:pPr marL="224790" indent="-172720">
              <a:lnSpc>
                <a:spcPct val="100000"/>
              </a:lnSpc>
              <a:spcBef>
                <a:spcPts val="100"/>
              </a:spcBef>
              <a:buChar char="•"/>
              <a:tabLst>
                <a:tab pos="225425" algn="l"/>
              </a:tabLst>
            </a:pPr>
            <a:r>
              <a:rPr sz="1800" spc="-5" dirty="0">
                <a:solidFill>
                  <a:srgbClr val="000308"/>
                </a:solidFill>
                <a:latin typeface="Arial"/>
                <a:cs typeface="Arial"/>
              </a:rPr>
              <a:t>Bằng giá </a:t>
            </a:r>
            <a:r>
              <a:rPr sz="1800" dirty="0">
                <a:solidFill>
                  <a:srgbClr val="000308"/>
                </a:solidFill>
                <a:latin typeface="Arial"/>
                <a:cs typeface="Arial"/>
              </a:rPr>
              <a:t>trị của </a:t>
            </a:r>
            <a:r>
              <a:rPr sz="1800" spc="-5" dirty="0">
                <a:solidFill>
                  <a:srgbClr val="000308"/>
                </a:solidFill>
                <a:latin typeface="Arial"/>
                <a:cs typeface="Arial"/>
              </a:rPr>
              <a:t>đầu </a:t>
            </a:r>
            <a:r>
              <a:rPr sz="1800" dirty="0">
                <a:solidFill>
                  <a:srgbClr val="000308"/>
                </a:solidFill>
                <a:latin typeface="Arial"/>
                <a:cs typeface="Arial"/>
              </a:rPr>
              <a:t>ra trừ </a:t>
            </a:r>
            <a:r>
              <a:rPr sz="1800" spc="-5" dirty="0">
                <a:solidFill>
                  <a:srgbClr val="000308"/>
                </a:solidFill>
                <a:latin typeface="Arial"/>
                <a:cs typeface="Arial"/>
              </a:rPr>
              <a:t>đi </a:t>
            </a:r>
            <a:r>
              <a:rPr sz="1800" dirty="0">
                <a:solidFill>
                  <a:srgbClr val="000308"/>
                </a:solidFill>
                <a:latin typeface="Arial"/>
                <a:cs typeface="Arial"/>
              </a:rPr>
              <a:t>chi</a:t>
            </a:r>
            <a:r>
              <a:rPr sz="1800" spc="-30" dirty="0">
                <a:solidFill>
                  <a:srgbClr val="000308"/>
                </a:solidFill>
                <a:latin typeface="Arial"/>
                <a:cs typeface="Arial"/>
              </a:rPr>
              <a:t> </a:t>
            </a:r>
            <a:r>
              <a:rPr sz="1800" spc="-5" dirty="0">
                <a:solidFill>
                  <a:srgbClr val="000308"/>
                </a:solidFill>
                <a:latin typeface="Arial"/>
                <a:cs typeface="Arial"/>
              </a:rPr>
              <a:t>phí</a:t>
            </a:r>
            <a:endParaRPr sz="1800">
              <a:latin typeface="Arial"/>
              <a:cs typeface="Arial"/>
            </a:endParaRPr>
          </a:p>
        </p:txBody>
      </p:sp>
      <p:grpSp>
        <p:nvGrpSpPr>
          <p:cNvPr id="20" name="object 20"/>
          <p:cNvGrpSpPr/>
          <p:nvPr/>
        </p:nvGrpSpPr>
        <p:grpSpPr>
          <a:xfrm>
            <a:off x="520700" y="3030601"/>
            <a:ext cx="2905760" cy="749300"/>
            <a:chOff x="520700" y="3030601"/>
            <a:chExt cx="2905760" cy="749300"/>
          </a:xfrm>
        </p:grpSpPr>
        <p:sp>
          <p:nvSpPr>
            <p:cNvPr id="21" name="object 21"/>
            <p:cNvSpPr/>
            <p:nvPr/>
          </p:nvSpPr>
          <p:spPr>
            <a:xfrm>
              <a:off x="533400" y="3043301"/>
              <a:ext cx="2880360" cy="723900"/>
            </a:xfrm>
            <a:custGeom>
              <a:avLst/>
              <a:gdLst/>
              <a:ahLst/>
              <a:cxnLst/>
              <a:rect l="l" t="t" r="r" b="b"/>
              <a:pathLst>
                <a:path w="2880360" h="723900">
                  <a:moveTo>
                    <a:pt x="2759710" y="0"/>
                  </a:moveTo>
                  <a:lnTo>
                    <a:pt x="120624" y="0"/>
                  </a:lnTo>
                  <a:lnTo>
                    <a:pt x="96981" y="2337"/>
                  </a:lnTo>
                  <a:lnTo>
                    <a:pt x="53701" y="20252"/>
                  </a:lnTo>
                  <a:lnTo>
                    <a:pt x="20268" y="53657"/>
                  </a:lnTo>
                  <a:lnTo>
                    <a:pt x="2339" y="96885"/>
                  </a:lnTo>
                  <a:lnTo>
                    <a:pt x="0" y="120523"/>
                  </a:lnTo>
                  <a:lnTo>
                    <a:pt x="0" y="603123"/>
                  </a:lnTo>
                  <a:lnTo>
                    <a:pt x="9183" y="649208"/>
                  </a:lnTo>
                  <a:lnTo>
                    <a:pt x="35331" y="688340"/>
                  </a:lnTo>
                  <a:lnTo>
                    <a:pt x="74463" y="714470"/>
                  </a:lnTo>
                  <a:lnTo>
                    <a:pt x="120624" y="723646"/>
                  </a:lnTo>
                  <a:lnTo>
                    <a:pt x="2759710" y="723646"/>
                  </a:lnTo>
                  <a:lnTo>
                    <a:pt x="2805906" y="714470"/>
                  </a:lnTo>
                  <a:lnTo>
                    <a:pt x="2845054" y="688340"/>
                  </a:lnTo>
                  <a:lnTo>
                    <a:pt x="2871184" y="649208"/>
                  </a:lnTo>
                  <a:lnTo>
                    <a:pt x="2880360" y="603123"/>
                  </a:lnTo>
                  <a:lnTo>
                    <a:pt x="2880360" y="120523"/>
                  </a:lnTo>
                  <a:lnTo>
                    <a:pt x="2871184" y="74390"/>
                  </a:lnTo>
                  <a:lnTo>
                    <a:pt x="2845054" y="35306"/>
                  </a:lnTo>
                  <a:lnTo>
                    <a:pt x="2805906" y="9175"/>
                  </a:lnTo>
                  <a:lnTo>
                    <a:pt x="2759710" y="0"/>
                  </a:lnTo>
                  <a:close/>
                </a:path>
              </a:pathLst>
            </a:custGeom>
            <a:solidFill>
              <a:srgbClr val="003185"/>
            </a:solidFill>
          </p:spPr>
          <p:txBody>
            <a:bodyPr wrap="square" lIns="0" tIns="0" rIns="0" bIns="0" rtlCol="0"/>
            <a:lstStyle/>
            <a:p>
              <a:endParaRPr/>
            </a:p>
          </p:txBody>
        </p:sp>
        <p:sp>
          <p:nvSpPr>
            <p:cNvPr id="22" name="object 22"/>
            <p:cNvSpPr/>
            <p:nvPr/>
          </p:nvSpPr>
          <p:spPr>
            <a:xfrm>
              <a:off x="533400" y="3043301"/>
              <a:ext cx="2880360" cy="723900"/>
            </a:xfrm>
            <a:custGeom>
              <a:avLst/>
              <a:gdLst/>
              <a:ahLst/>
              <a:cxnLst/>
              <a:rect l="l" t="t" r="r" b="b"/>
              <a:pathLst>
                <a:path w="2880360" h="723900">
                  <a:moveTo>
                    <a:pt x="0" y="120523"/>
                  </a:moveTo>
                  <a:lnTo>
                    <a:pt x="9183" y="74390"/>
                  </a:lnTo>
                  <a:lnTo>
                    <a:pt x="35331" y="35306"/>
                  </a:lnTo>
                  <a:lnTo>
                    <a:pt x="74463" y="9175"/>
                  </a:lnTo>
                  <a:lnTo>
                    <a:pt x="120624" y="0"/>
                  </a:lnTo>
                  <a:lnTo>
                    <a:pt x="2759710" y="0"/>
                  </a:lnTo>
                  <a:lnTo>
                    <a:pt x="2805906" y="9175"/>
                  </a:lnTo>
                  <a:lnTo>
                    <a:pt x="2845054" y="35306"/>
                  </a:lnTo>
                  <a:lnTo>
                    <a:pt x="2871184" y="74390"/>
                  </a:lnTo>
                  <a:lnTo>
                    <a:pt x="2880360" y="120523"/>
                  </a:lnTo>
                  <a:lnTo>
                    <a:pt x="2880360" y="603123"/>
                  </a:lnTo>
                  <a:lnTo>
                    <a:pt x="2871184" y="649208"/>
                  </a:lnTo>
                  <a:lnTo>
                    <a:pt x="2845054" y="688340"/>
                  </a:lnTo>
                  <a:lnTo>
                    <a:pt x="2805906" y="714470"/>
                  </a:lnTo>
                  <a:lnTo>
                    <a:pt x="2759710" y="723646"/>
                  </a:lnTo>
                  <a:lnTo>
                    <a:pt x="120624" y="723646"/>
                  </a:lnTo>
                  <a:lnTo>
                    <a:pt x="74463" y="714470"/>
                  </a:lnTo>
                  <a:lnTo>
                    <a:pt x="35331" y="688340"/>
                  </a:lnTo>
                  <a:lnTo>
                    <a:pt x="9183" y="649208"/>
                  </a:lnTo>
                  <a:lnTo>
                    <a:pt x="0" y="603123"/>
                  </a:lnTo>
                  <a:lnTo>
                    <a:pt x="0" y="120523"/>
                  </a:lnTo>
                  <a:close/>
                </a:path>
              </a:pathLst>
            </a:custGeom>
            <a:ln w="25399">
              <a:solidFill>
                <a:srgbClr val="FFFFFF"/>
              </a:solidFill>
            </a:ln>
          </p:spPr>
          <p:txBody>
            <a:bodyPr wrap="square" lIns="0" tIns="0" rIns="0" bIns="0" rtlCol="0"/>
            <a:lstStyle/>
            <a:p>
              <a:endParaRPr/>
            </a:p>
          </p:txBody>
        </p:sp>
      </p:grpSp>
      <p:sp>
        <p:nvSpPr>
          <p:cNvPr id="23" name="object 23"/>
          <p:cNvSpPr txBox="1"/>
          <p:nvPr/>
        </p:nvSpPr>
        <p:spPr>
          <a:xfrm>
            <a:off x="789228" y="2321179"/>
            <a:ext cx="2368550" cy="1365250"/>
          </a:xfrm>
          <a:prstGeom prst="rect">
            <a:avLst/>
          </a:prstGeom>
        </p:spPr>
        <p:txBody>
          <a:bodyPr vert="horz" wrap="square" lIns="0" tIns="47625" rIns="0" bIns="0" rtlCol="0">
            <a:spAutoFit/>
          </a:bodyPr>
          <a:lstStyle/>
          <a:p>
            <a:pPr marL="12065" marR="5080" algn="ctr">
              <a:lnSpc>
                <a:spcPts val="2160"/>
              </a:lnSpc>
              <a:spcBef>
                <a:spcPts val="375"/>
              </a:spcBef>
            </a:pPr>
            <a:r>
              <a:rPr sz="2000" dirty="0">
                <a:solidFill>
                  <a:srgbClr val="FFFFFF"/>
                </a:solidFill>
                <a:latin typeface="Arial"/>
                <a:cs typeface="Arial"/>
              </a:rPr>
              <a:t>Chi phí của quy</a:t>
            </a:r>
            <a:r>
              <a:rPr sz="2000" spc="-130" dirty="0">
                <a:solidFill>
                  <a:srgbClr val="FFFFFF"/>
                </a:solidFill>
                <a:latin typeface="Arial"/>
                <a:cs typeface="Arial"/>
              </a:rPr>
              <a:t> </a:t>
            </a:r>
            <a:r>
              <a:rPr sz="2000" dirty="0">
                <a:solidFill>
                  <a:srgbClr val="FFFFFF"/>
                </a:solidFill>
                <a:latin typeface="Arial"/>
                <a:cs typeface="Arial"/>
              </a:rPr>
              <a:t>trình  </a:t>
            </a:r>
            <a:r>
              <a:rPr sz="2000" spc="-5" dirty="0">
                <a:solidFill>
                  <a:srgbClr val="FFFFFF"/>
                </a:solidFill>
                <a:latin typeface="Arial"/>
                <a:cs typeface="Arial"/>
              </a:rPr>
              <a:t>nghiệp</a:t>
            </a:r>
            <a:r>
              <a:rPr sz="2000" spc="-20" dirty="0">
                <a:solidFill>
                  <a:srgbClr val="FFFFFF"/>
                </a:solidFill>
                <a:latin typeface="Arial"/>
                <a:cs typeface="Arial"/>
              </a:rPr>
              <a:t> </a:t>
            </a:r>
            <a:r>
              <a:rPr sz="2000" spc="-10" dirty="0">
                <a:solidFill>
                  <a:srgbClr val="FFFFFF"/>
                </a:solidFill>
                <a:latin typeface="Arial"/>
                <a:cs typeface="Arial"/>
              </a:rPr>
              <a:t>vụ</a:t>
            </a:r>
            <a:endParaRPr sz="2000">
              <a:latin typeface="Arial"/>
              <a:cs typeface="Arial"/>
            </a:endParaRPr>
          </a:p>
          <a:p>
            <a:pPr marL="1905" algn="ctr">
              <a:lnSpc>
                <a:spcPts val="2280"/>
              </a:lnSpc>
              <a:spcBef>
                <a:spcPts val="1390"/>
              </a:spcBef>
            </a:pPr>
            <a:r>
              <a:rPr sz="2000" spc="-5" dirty="0">
                <a:solidFill>
                  <a:srgbClr val="FFFFFF"/>
                </a:solidFill>
                <a:latin typeface="Arial"/>
                <a:cs typeface="Arial"/>
              </a:rPr>
              <a:t>Lợi </a:t>
            </a:r>
            <a:r>
              <a:rPr sz="2000" dirty="0">
                <a:solidFill>
                  <a:srgbClr val="FFFFFF"/>
                </a:solidFill>
                <a:latin typeface="Arial"/>
                <a:cs typeface="Arial"/>
              </a:rPr>
              <a:t>nhuận của</a:t>
            </a:r>
            <a:r>
              <a:rPr sz="2000" spc="-80" dirty="0">
                <a:solidFill>
                  <a:srgbClr val="FFFFFF"/>
                </a:solidFill>
                <a:latin typeface="Arial"/>
                <a:cs typeface="Arial"/>
              </a:rPr>
              <a:t> </a:t>
            </a:r>
            <a:r>
              <a:rPr sz="2000" dirty="0">
                <a:solidFill>
                  <a:srgbClr val="FFFFFF"/>
                </a:solidFill>
                <a:latin typeface="Arial"/>
                <a:cs typeface="Arial"/>
              </a:rPr>
              <a:t>quy</a:t>
            </a:r>
            <a:endParaRPr sz="2000">
              <a:latin typeface="Arial"/>
              <a:cs typeface="Arial"/>
            </a:endParaRPr>
          </a:p>
          <a:p>
            <a:pPr algn="ctr">
              <a:lnSpc>
                <a:spcPts val="2280"/>
              </a:lnSpc>
            </a:pPr>
            <a:r>
              <a:rPr sz="2000" dirty="0">
                <a:solidFill>
                  <a:srgbClr val="FFFFFF"/>
                </a:solidFill>
                <a:latin typeface="Arial"/>
                <a:cs typeface="Arial"/>
              </a:rPr>
              <a:t>trình </a:t>
            </a:r>
            <a:r>
              <a:rPr sz="2000" spc="-5" dirty="0">
                <a:solidFill>
                  <a:srgbClr val="FFFFFF"/>
                </a:solidFill>
                <a:latin typeface="Arial"/>
                <a:cs typeface="Arial"/>
              </a:rPr>
              <a:t>nghiệp</a:t>
            </a:r>
            <a:r>
              <a:rPr sz="2000" spc="-65" dirty="0">
                <a:solidFill>
                  <a:srgbClr val="FFFFFF"/>
                </a:solidFill>
                <a:latin typeface="Arial"/>
                <a:cs typeface="Arial"/>
              </a:rPr>
              <a:t> </a:t>
            </a:r>
            <a:r>
              <a:rPr sz="2000" spc="-10" dirty="0">
                <a:solidFill>
                  <a:srgbClr val="FFFFFF"/>
                </a:solidFill>
                <a:latin typeface="Arial"/>
                <a:cs typeface="Arial"/>
              </a:rPr>
              <a:t>vụ</a:t>
            </a:r>
            <a:endParaRPr sz="2000">
              <a:latin typeface="Arial"/>
              <a:cs typeface="Arial"/>
            </a:endParaRPr>
          </a:p>
        </p:txBody>
      </p:sp>
      <p:grpSp>
        <p:nvGrpSpPr>
          <p:cNvPr id="24" name="object 24"/>
          <p:cNvGrpSpPr/>
          <p:nvPr/>
        </p:nvGrpSpPr>
        <p:grpSpPr>
          <a:xfrm>
            <a:off x="3400425" y="3862451"/>
            <a:ext cx="5146675" cy="605155"/>
            <a:chOff x="3400425" y="3862451"/>
            <a:chExt cx="5146675" cy="605155"/>
          </a:xfrm>
        </p:grpSpPr>
        <p:sp>
          <p:nvSpPr>
            <p:cNvPr id="25" name="object 25"/>
            <p:cNvSpPr/>
            <p:nvPr/>
          </p:nvSpPr>
          <p:spPr>
            <a:xfrm>
              <a:off x="3413125" y="3875151"/>
              <a:ext cx="5121275" cy="579374"/>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3413125" y="3875151"/>
              <a:ext cx="5121275" cy="579755"/>
            </a:xfrm>
            <a:custGeom>
              <a:avLst/>
              <a:gdLst/>
              <a:ahLst/>
              <a:cxnLst/>
              <a:rect l="l" t="t" r="r" b="b"/>
              <a:pathLst>
                <a:path w="5121275" h="579754">
                  <a:moveTo>
                    <a:pt x="5121275" y="96519"/>
                  </a:moveTo>
                  <a:lnTo>
                    <a:pt x="5121275" y="482854"/>
                  </a:lnTo>
                  <a:lnTo>
                    <a:pt x="5119403" y="501743"/>
                  </a:lnTo>
                  <a:lnTo>
                    <a:pt x="5092954" y="551053"/>
                  </a:lnTo>
                  <a:lnTo>
                    <a:pt x="5043697" y="577502"/>
                  </a:lnTo>
                  <a:lnTo>
                    <a:pt x="5024755" y="579374"/>
                  </a:lnTo>
                  <a:lnTo>
                    <a:pt x="0" y="579374"/>
                  </a:lnTo>
                  <a:lnTo>
                    <a:pt x="0" y="0"/>
                  </a:lnTo>
                  <a:lnTo>
                    <a:pt x="5024755" y="0"/>
                  </a:lnTo>
                  <a:lnTo>
                    <a:pt x="5043697" y="1869"/>
                  </a:lnTo>
                  <a:lnTo>
                    <a:pt x="5092954" y="28193"/>
                  </a:lnTo>
                  <a:lnTo>
                    <a:pt x="5119403" y="77575"/>
                  </a:lnTo>
                  <a:lnTo>
                    <a:pt x="5121275" y="96519"/>
                  </a:lnTo>
                  <a:close/>
                </a:path>
              </a:pathLst>
            </a:custGeom>
            <a:ln w="25400">
              <a:solidFill>
                <a:srgbClr val="002563"/>
              </a:solidFill>
            </a:ln>
          </p:spPr>
          <p:txBody>
            <a:bodyPr wrap="square" lIns="0" tIns="0" rIns="0" bIns="0" rtlCol="0"/>
            <a:lstStyle/>
            <a:p>
              <a:endParaRPr/>
            </a:p>
          </p:txBody>
        </p:sp>
      </p:grpSp>
      <p:sp>
        <p:nvSpPr>
          <p:cNvPr id="27" name="object 27"/>
          <p:cNvSpPr txBox="1"/>
          <p:nvPr/>
        </p:nvSpPr>
        <p:spPr>
          <a:xfrm>
            <a:off x="3425825" y="3996054"/>
            <a:ext cx="5012055" cy="299720"/>
          </a:xfrm>
          <a:prstGeom prst="rect">
            <a:avLst/>
          </a:prstGeom>
        </p:spPr>
        <p:txBody>
          <a:bodyPr vert="horz" wrap="square" lIns="0" tIns="12700" rIns="0" bIns="0" rtlCol="0">
            <a:spAutoFit/>
          </a:bodyPr>
          <a:lstStyle/>
          <a:p>
            <a:pPr marL="224790" indent="-172720">
              <a:lnSpc>
                <a:spcPct val="100000"/>
              </a:lnSpc>
              <a:spcBef>
                <a:spcPts val="100"/>
              </a:spcBef>
              <a:buChar char="•"/>
              <a:tabLst>
                <a:tab pos="225425" algn="l"/>
              </a:tabLst>
            </a:pPr>
            <a:r>
              <a:rPr sz="1800" spc="-5" dirty="0">
                <a:solidFill>
                  <a:srgbClr val="000308"/>
                </a:solidFill>
                <a:latin typeface="Arial"/>
                <a:cs typeface="Arial"/>
              </a:rPr>
              <a:t>Biến đổi </a:t>
            </a:r>
            <a:r>
              <a:rPr sz="1800" spc="-10" dirty="0">
                <a:solidFill>
                  <a:srgbClr val="000308"/>
                </a:solidFill>
                <a:latin typeface="Arial"/>
                <a:cs typeface="Arial"/>
              </a:rPr>
              <a:t>nguyên </a:t>
            </a:r>
            <a:r>
              <a:rPr sz="1800" spc="-5" dirty="0">
                <a:solidFill>
                  <a:srgbClr val="000308"/>
                </a:solidFill>
                <a:latin typeface="Arial"/>
                <a:cs typeface="Arial"/>
              </a:rPr>
              <a:t>liệu đầu vào thành đầu</a:t>
            </a:r>
            <a:r>
              <a:rPr sz="1800" spc="45" dirty="0">
                <a:solidFill>
                  <a:srgbClr val="000308"/>
                </a:solidFill>
                <a:latin typeface="Arial"/>
                <a:cs typeface="Arial"/>
              </a:rPr>
              <a:t> </a:t>
            </a:r>
            <a:r>
              <a:rPr sz="1800" dirty="0">
                <a:solidFill>
                  <a:srgbClr val="000308"/>
                </a:solidFill>
                <a:latin typeface="Arial"/>
                <a:cs typeface="Arial"/>
              </a:rPr>
              <a:t>ra</a:t>
            </a:r>
            <a:endParaRPr sz="1800">
              <a:latin typeface="Arial"/>
              <a:cs typeface="Arial"/>
            </a:endParaRPr>
          </a:p>
        </p:txBody>
      </p:sp>
      <p:grpSp>
        <p:nvGrpSpPr>
          <p:cNvPr id="28" name="object 28"/>
          <p:cNvGrpSpPr/>
          <p:nvPr/>
        </p:nvGrpSpPr>
        <p:grpSpPr>
          <a:xfrm>
            <a:off x="520700" y="3790950"/>
            <a:ext cx="2905760" cy="749300"/>
            <a:chOff x="520700" y="3790950"/>
            <a:chExt cx="2905760" cy="749300"/>
          </a:xfrm>
        </p:grpSpPr>
        <p:sp>
          <p:nvSpPr>
            <p:cNvPr id="29" name="object 29"/>
            <p:cNvSpPr/>
            <p:nvPr/>
          </p:nvSpPr>
          <p:spPr>
            <a:xfrm>
              <a:off x="533400" y="3803650"/>
              <a:ext cx="2880360" cy="723900"/>
            </a:xfrm>
            <a:custGeom>
              <a:avLst/>
              <a:gdLst/>
              <a:ahLst/>
              <a:cxnLst/>
              <a:rect l="l" t="t" r="r" b="b"/>
              <a:pathLst>
                <a:path w="2880360" h="723900">
                  <a:moveTo>
                    <a:pt x="2759710" y="0"/>
                  </a:moveTo>
                  <a:lnTo>
                    <a:pt x="120624" y="0"/>
                  </a:lnTo>
                  <a:lnTo>
                    <a:pt x="96981" y="2337"/>
                  </a:lnTo>
                  <a:lnTo>
                    <a:pt x="53701" y="20252"/>
                  </a:lnTo>
                  <a:lnTo>
                    <a:pt x="20268" y="53677"/>
                  </a:lnTo>
                  <a:lnTo>
                    <a:pt x="2339" y="96992"/>
                  </a:lnTo>
                  <a:lnTo>
                    <a:pt x="0" y="120650"/>
                  </a:lnTo>
                  <a:lnTo>
                    <a:pt x="0" y="603123"/>
                  </a:lnTo>
                  <a:lnTo>
                    <a:pt x="9183" y="649319"/>
                  </a:lnTo>
                  <a:lnTo>
                    <a:pt x="35331" y="688467"/>
                  </a:lnTo>
                  <a:lnTo>
                    <a:pt x="74463" y="714597"/>
                  </a:lnTo>
                  <a:lnTo>
                    <a:pt x="120624" y="723773"/>
                  </a:lnTo>
                  <a:lnTo>
                    <a:pt x="2759710" y="723773"/>
                  </a:lnTo>
                  <a:lnTo>
                    <a:pt x="2805906" y="714597"/>
                  </a:lnTo>
                  <a:lnTo>
                    <a:pt x="2845054" y="688467"/>
                  </a:lnTo>
                  <a:lnTo>
                    <a:pt x="2871184" y="649319"/>
                  </a:lnTo>
                  <a:lnTo>
                    <a:pt x="2880360" y="603123"/>
                  </a:lnTo>
                  <a:lnTo>
                    <a:pt x="2880360" y="120650"/>
                  </a:lnTo>
                  <a:lnTo>
                    <a:pt x="2871184" y="74453"/>
                  </a:lnTo>
                  <a:lnTo>
                    <a:pt x="2845054" y="35306"/>
                  </a:lnTo>
                  <a:lnTo>
                    <a:pt x="2805906" y="9175"/>
                  </a:lnTo>
                  <a:lnTo>
                    <a:pt x="2759710" y="0"/>
                  </a:lnTo>
                  <a:close/>
                </a:path>
              </a:pathLst>
            </a:custGeom>
            <a:solidFill>
              <a:srgbClr val="003185"/>
            </a:solidFill>
          </p:spPr>
          <p:txBody>
            <a:bodyPr wrap="square" lIns="0" tIns="0" rIns="0" bIns="0" rtlCol="0"/>
            <a:lstStyle/>
            <a:p>
              <a:endParaRPr/>
            </a:p>
          </p:txBody>
        </p:sp>
        <p:sp>
          <p:nvSpPr>
            <p:cNvPr id="30" name="object 30"/>
            <p:cNvSpPr/>
            <p:nvPr/>
          </p:nvSpPr>
          <p:spPr>
            <a:xfrm>
              <a:off x="533400" y="3803650"/>
              <a:ext cx="2880360" cy="723900"/>
            </a:xfrm>
            <a:custGeom>
              <a:avLst/>
              <a:gdLst/>
              <a:ahLst/>
              <a:cxnLst/>
              <a:rect l="l" t="t" r="r" b="b"/>
              <a:pathLst>
                <a:path w="2880360" h="723900">
                  <a:moveTo>
                    <a:pt x="0" y="120650"/>
                  </a:moveTo>
                  <a:lnTo>
                    <a:pt x="9183" y="74453"/>
                  </a:lnTo>
                  <a:lnTo>
                    <a:pt x="35331" y="35306"/>
                  </a:lnTo>
                  <a:lnTo>
                    <a:pt x="74463" y="9175"/>
                  </a:lnTo>
                  <a:lnTo>
                    <a:pt x="120624" y="0"/>
                  </a:lnTo>
                  <a:lnTo>
                    <a:pt x="2759710" y="0"/>
                  </a:lnTo>
                  <a:lnTo>
                    <a:pt x="2805906" y="9175"/>
                  </a:lnTo>
                  <a:lnTo>
                    <a:pt x="2845054" y="35306"/>
                  </a:lnTo>
                  <a:lnTo>
                    <a:pt x="2871184" y="74453"/>
                  </a:lnTo>
                  <a:lnTo>
                    <a:pt x="2880360" y="120650"/>
                  </a:lnTo>
                  <a:lnTo>
                    <a:pt x="2880360" y="603123"/>
                  </a:lnTo>
                  <a:lnTo>
                    <a:pt x="2871184" y="649319"/>
                  </a:lnTo>
                  <a:lnTo>
                    <a:pt x="2845054" y="688467"/>
                  </a:lnTo>
                  <a:lnTo>
                    <a:pt x="2805906" y="714597"/>
                  </a:lnTo>
                  <a:lnTo>
                    <a:pt x="2759710" y="723773"/>
                  </a:lnTo>
                  <a:lnTo>
                    <a:pt x="120624" y="723773"/>
                  </a:lnTo>
                  <a:lnTo>
                    <a:pt x="74463" y="714597"/>
                  </a:lnTo>
                  <a:lnTo>
                    <a:pt x="35331" y="688467"/>
                  </a:lnTo>
                  <a:lnTo>
                    <a:pt x="9183" y="649319"/>
                  </a:lnTo>
                  <a:lnTo>
                    <a:pt x="0" y="603123"/>
                  </a:lnTo>
                  <a:lnTo>
                    <a:pt x="0" y="120650"/>
                  </a:lnTo>
                  <a:close/>
                </a:path>
              </a:pathLst>
            </a:custGeom>
            <a:ln w="25400">
              <a:solidFill>
                <a:srgbClr val="FFFFFF"/>
              </a:solidFill>
            </a:ln>
          </p:spPr>
          <p:txBody>
            <a:bodyPr wrap="square" lIns="0" tIns="0" rIns="0" bIns="0" rtlCol="0"/>
            <a:lstStyle/>
            <a:p>
              <a:endParaRPr/>
            </a:p>
          </p:txBody>
        </p:sp>
      </p:grpSp>
      <p:sp>
        <p:nvSpPr>
          <p:cNvPr id="31" name="object 31"/>
          <p:cNvSpPr txBox="1"/>
          <p:nvPr/>
        </p:nvSpPr>
        <p:spPr>
          <a:xfrm>
            <a:off x="1374394" y="3978655"/>
            <a:ext cx="1197610"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a:cs typeface="Arial"/>
              </a:rPr>
              <a:t>Hoạt</a:t>
            </a:r>
            <a:r>
              <a:rPr sz="2000" spc="-80" dirty="0">
                <a:solidFill>
                  <a:srgbClr val="FFFFFF"/>
                </a:solidFill>
                <a:latin typeface="Arial"/>
                <a:cs typeface="Arial"/>
              </a:rPr>
              <a:t> </a:t>
            </a:r>
            <a:r>
              <a:rPr sz="2000" spc="-5" dirty="0">
                <a:solidFill>
                  <a:srgbClr val="FFFFFF"/>
                </a:solidFill>
                <a:latin typeface="Arial"/>
                <a:cs typeface="Arial"/>
              </a:rPr>
              <a:t>động</a:t>
            </a:r>
            <a:endParaRPr sz="2000">
              <a:latin typeface="Arial"/>
              <a:cs typeface="Arial"/>
            </a:endParaRPr>
          </a:p>
        </p:txBody>
      </p:sp>
      <p:grpSp>
        <p:nvGrpSpPr>
          <p:cNvPr id="32" name="object 32"/>
          <p:cNvGrpSpPr/>
          <p:nvPr/>
        </p:nvGrpSpPr>
        <p:grpSpPr>
          <a:xfrm>
            <a:off x="3400425" y="4622800"/>
            <a:ext cx="5146675" cy="605155"/>
            <a:chOff x="3400425" y="4622800"/>
            <a:chExt cx="5146675" cy="605155"/>
          </a:xfrm>
        </p:grpSpPr>
        <p:sp>
          <p:nvSpPr>
            <p:cNvPr id="33" name="object 33"/>
            <p:cNvSpPr/>
            <p:nvPr/>
          </p:nvSpPr>
          <p:spPr>
            <a:xfrm>
              <a:off x="3413125" y="4635500"/>
              <a:ext cx="5121275" cy="579374"/>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3413125" y="4635500"/>
              <a:ext cx="5121275" cy="579755"/>
            </a:xfrm>
            <a:custGeom>
              <a:avLst/>
              <a:gdLst/>
              <a:ahLst/>
              <a:cxnLst/>
              <a:rect l="l" t="t" r="r" b="b"/>
              <a:pathLst>
                <a:path w="5121275" h="579754">
                  <a:moveTo>
                    <a:pt x="5121275" y="96519"/>
                  </a:moveTo>
                  <a:lnTo>
                    <a:pt x="5121275" y="482854"/>
                  </a:lnTo>
                  <a:lnTo>
                    <a:pt x="5119403" y="501798"/>
                  </a:lnTo>
                  <a:lnTo>
                    <a:pt x="5092954" y="551180"/>
                  </a:lnTo>
                  <a:lnTo>
                    <a:pt x="5043697" y="577504"/>
                  </a:lnTo>
                  <a:lnTo>
                    <a:pt x="5024755" y="579374"/>
                  </a:lnTo>
                  <a:lnTo>
                    <a:pt x="0" y="579374"/>
                  </a:lnTo>
                  <a:lnTo>
                    <a:pt x="0" y="0"/>
                  </a:lnTo>
                  <a:lnTo>
                    <a:pt x="5024755" y="0"/>
                  </a:lnTo>
                  <a:lnTo>
                    <a:pt x="5043697" y="1871"/>
                  </a:lnTo>
                  <a:lnTo>
                    <a:pt x="5092954" y="28320"/>
                  </a:lnTo>
                  <a:lnTo>
                    <a:pt x="5119403" y="77630"/>
                  </a:lnTo>
                  <a:lnTo>
                    <a:pt x="5121275" y="96519"/>
                  </a:lnTo>
                  <a:close/>
                </a:path>
              </a:pathLst>
            </a:custGeom>
            <a:ln w="25400">
              <a:solidFill>
                <a:srgbClr val="002563"/>
              </a:solidFill>
            </a:ln>
          </p:spPr>
          <p:txBody>
            <a:bodyPr wrap="square" lIns="0" tIns="0" rIns="0" bIns="0" rtlCol="0"/>
            <a:lstStyle/>
            <a:p>
              <a:endParaRPr/>
            </a:p>
          </p:txBody>
        </p:sp>
      </p:grpSp>
      <p:sp>
        <p:nvSpPr>
          <p:cNvPr id="35" name="object 35"/>
          <p:cNvSpPr txBox="1"/>
          <p:nvPr/>
        </p:nvSpPr>
        <p:spPr>
          <a:xfrm>
            <a:off x="3425825" y="4756784"/>
            <a:ext cx="5012055" cy="299720"/>
          </a:xfrm>
          <a:prstGeom prst="rect">
            <a:avLst/>
          </a:prstGeom>
        </p:spPr>
        <p:txBody>
          <a:bodyPr vert="horz" wrap="square" lIns="0" tIns="12700" rIns="0" bIns="0" rtlCol="0">
            <a:spAutoFit/>
          </a:bodyPr>
          <a:lstStyle/>
          <a:p>
            <a:pPr marL="224790" indent="-172720">
              <a:lnSpc>
                <a:spcPct val="100000"/>
              </a:lnSpc>
              <a:spcBef>
                <a:spcPts val="100"/>
              </a:spcBef>
              <a:buChar char="•"/>
              <a:tabLst>
                <a:tab pos="225425" algn="l"/>
              </a:tabLst>
            </a:pPr>
            <a:r>
              <a:rPr sz="1800" spc="-10" dirty="0">
                <a:solidFill>
                  <a:srgbClr val="000308"/>
                </a:solidFill>
                <a:latin typeface="Arial"/>
                <a:cs typeface="Arial"/>
              </a:rPr>
              <a:t>Luồng </a:t>
            </a:r>
            <a:r>
              <a:rPr sz="1800" spc="-5" dirty="0">
                <a:solidFill>
                  <a:srgbClr val="000308"/>
                </a:solidFill>
                <a:latin typeface="Arial"/>
                <a:cs typeface="Arial"/>
              </a:rPr>
              <a:t>giữa hai hoặc </a:t>
            </a:r>
            <a:r>
              <a:rPr sz="1800" spc="-10" dirty="0">
                <a:solidFill>
                  <a:srgbClr val="000308"/>
                </a:solidFill>
                <a:latin typeface="Arial"/>
                <a:cs typeface="Arial"/>
              </a:rPr>
              <a:t>nhiều </a:t>
            </a:r>
            <a:r>
              <a:rPr sz="1800" spc="-5" dirty="0">
                <a:solidFill>
                  <a:srgbClr val="000308"/>
                </a:solidFill>
                <a:latin typeface="Arial"/>
                <a:cs typeface="Arial"/>
              </a:rPr>
              <a:t>hoạt</a:t>
            </a:r>
            <a:r>
              <a:rPr sz="1800" spc="40" dirty="0">
                <a:solidFill>
                  <a:srgbClr val="000308"/>
                </a:solidFill>
                <a:latin typeface="Arial"/>
                <a:cs typeface="Arial"/>
              </a:rPr>
              <a:t> </a:t>
            </a:r>
            <a:r>
              <a:rPr sz="1800" spc="-10" dirty="0">
                <a:solidFill>
                  <a:srgbClr val="000308"/>
                </a:solidFill>
                <a:latin typeface="Arial"/>
                <a:cs typeface="Arial"/>
              </a:rPr>
              <a:t>động</a:t>
            </a:r>
            <a:endParaRPr sz="1800">
              <a:latin typeface="Arial"/>
              <a:cs typeface="Arial"/>
            </a:endParaRPr>
          </a:p>
        </p:txBody>
      </p:sp>
      <p:grpSp>
        <p:nvGrpSpPr>
          <p:cNvPr id="36" name="object 36"/>
          <p:cNvGrpSpPr/>
          <p:nvPr/>
        </p:nvGrpSpPr>
        <p:grpSpPr>
          <a:xfrm>
            <a:off x="520700" y="4551426"/>
            <a:ext cx="2905125" cy="748030"/>
            <a:chOff x="520700" y="4551426"/>
            <a:chExt cx="2905125" cy="748030"/>
          </a:xfrm>
        </p:grpSpPr>
        <p:sp>
          <p:nvSpPr>
            <p:cNvPr id="37" name="object 37"/>
            <p:cNvSpPr/>
            <p:nvPr/>
          </p:nvSpPr>
          <p:spPr>
            <a:xfrm>
              <a:off x="533400" y="4564126"/>
              <a:ext cx="2879725" cy="722630"/>
            </a:xfrm>
            <a:custGeom>
              <a:avLst/>
              <a:gdLst/>
              <a:ahLst/>
              <a:cxnLst/>
              <a:rect l="l" t="t" r="r" b="b"/>
              <a:pathLst>
                <a:path w="2879725" h="722629">
                  <a:moveTo>
                    <a:pt x="2759075" y="0"/>
                  </a:moveTo>
                  <a:lnTo>
                    <a:pt x="120599" y="0"/>
                  </a:lnTo>
                  <a:lnTo>
                    <a:pt x="96963" y="2317"/>
                  </a:lnTo>
                  <a:lnTo>
                    <a:pt x="53689" y="20145"/>
                  </a:lnTo>
                  <a:lnTo>
                    <a:pt x="20257" y="53528"/>
                  </a:lnTo>
                  <a:lnTo>
                    <a:pt x="2337" y="96704"/>
                  </a:lnTo>
                  <a:lnTo>
                    <a:pt x="0" y="120268"/>
                  </a:lnTo>
                  <a:lnTo>
                    <a:pt x="0" y="601853"/>
                  </a:lnTo>
                  <a:lnTo>
                    <a:pt x="9177" y="647922"/>
                  </a:lnTo>
                  <a:lnTo>
                    <a:pt x="35318" y="686943"/>
                  </a:lnTo>
                  <a:lnTo>
                    <a:pt x="74448" y="713073"/>
                  </a:lnTo>
                  <a:lnTo>
                    <a:pt x="120599" y="722249"/>
                  </a:lnTo>
                  <a:lnTo>
                    <a:pt x="2759075" y="722249"/>
                  </a:lnTo>
                  <a:lnTo>
                    <a:pt x="2805271" y="713073"/>
                  </a:lnTo>
                  <a:lnTo>
                    <a:pt x="2844419" y="686943"/>
                  </a:lnTo>
                  <a:lnTo>
                    <a:pt x="2870549" y="647922"/>
                  </a:lnTo>
                  <a:lnTo>
                    <a:pt x="2879725" y="601853"/>
                  </a:lnTo>
                  <a:lnTo>
                    <a:pt x="2879725" y="120268"/>
                  </a:lnTo>
                  <a:lnTo>
                    <a:pt x="2870549" y="74247"/>
                  </a:lnTo>
                  <a:lnTo>
                    <a:pt x="2844419" y="35179"/>
                  </a:lnTo>
                  <a:lnTo>
                    <a:pt x="2805271" y="9112"/>
                  </a:lnTo>
                  <a:lnTo>
                    <a:pt x="2759075" y="0"/>
                  </a:lnTo>
                  <a:close/>
                </a:path>
              </a:pathLst>
            </a:custGeom>
            <a:solidFill>
              <a:srgbClr val="003185"/>
            </a:solidFill>
          </p:spPr>
          <p:txBody>
            <a:bodyPr wrap="square" lIns="0" tIns="0" rIns="0" bIns="0" rtlCol="0"/>
            <a:lstStyle/>
            <a:p>
              <a:endParaRPr/>
            </a:p>
          </p:txBody>
        </p:sp>
        <p:sp>
          <p:nvSpPr>
            <p:cNvPr id="38" name="object 38"/>
            <p:cNvSpPr/>
            <p:nvPr/>
          </p:nvSpPr>
          <p:spPr>
            <a:xfrm>
              <a:off x="533400" y="4564126"/>
              <a:ext cx="2879725" cy="722630"/>
            </a:xfrm>
            <a:custGeom>
              <a:avLst/>
              <a:gdLst/>
              <a:ahLst/>
              <a:cxnLst/>
              <a:rect l="l" t="t" r="r" b="b"/>
              <a:pathLst>
                <a:path w="2879725" h="722629">
                  <a:moveTo>
                    <a:pt x="0" y="120268"/>
                  </a:moveTo>
                  <a:lnTo>
                    <a:pt x="9177" y="74247"/>
                  </a:lnTo>
                  <a:lnTo>
                    <a:pt x="35318" y="35179"/>
                  </a:lnTo>
                  <a:lnTo>
                    <a:pt x="74448" y="9112"/>
                  </a:lnTo>
                  <a:lnTo>
                    <a:pt x="120599" y="0"/>
                  </a:lnTo>
                  <a:lnTo>
                    <a:pt x="2759075" y="0"/>
                  </a:lnTo>
                  <a:lnTo>
                    <a:pt x="2805271" y="9112"/>
                  </a:lnTo>
                  <a:lnTo>
                    <a:pt x="2844419" y="35179"/>
                  </a:lnTo>
                  <a:lnTo>
                    <a:pt x="2870549" y="74247"/>
                  </a:lnTo>
                  <a:lnTo>
                    <a:pt x="2879725" y="120268"/>
                  </a:lnTo>
                  <a:lnTo>
                    <a:pt x="2879725" y="601853"/>
                  </a:lnTo>
                  <a:lnTo>
                    <a:pt x="2870549" y="647922"/>
                  </a:lnTo>
                  <a:lnTo>
                    <a:pt x="2844419" y="686943"/>
                  </a:lnTo>
                  <a:lnTo>
                    <a:pt x="2805271" y="713073"/>
                  </a:lnTo>
                  <a:lnTo>
                    <a:pt x="2759075" y="722249"/>
                  </a:lnTo>
                  <a:lnTo>
                    <a:pt x="120599" y="722249"/>
                  </a:lnTo>
                  <a:lnTo>
                    <a:pt x="74448" y="713073"/>
                  </a:lnTo>
                  <a:lnTo>
                    <a:pt x="35318" y="686943"/>
                  </a:lnTo>
                  <a:lnTo>
                    <a:pt x="9177" y="647922"/>
                  </a:lnTo>
                  <a:lnTo>
                    <a:pt x="0" y="601853"/>
                  </a:lnTo>
                  <a:lnTo>
                    <a:pt x="0" y="120268"/>
                  </a:lnTo>
                  <a:close/>
                </a:path>
              </a:pathLst>
            </a:custGeom>
            <a:ln w="25399">
              <a:solidFill>
                <a:srgbClr val="FFFFFF"/>
              </a:solidFill>
            </a:ln>
          </p:spPr>
          <p:txBody>
            <a:bodyPr wrap="square" lIns="0" tIns="0" rIns="0" bIns="0" rtlCol="0"/>
            <a:lstStyle/>
            <a:p>
              <a:endParaRPr/>
            </a:p>
          </p:txBody>
        </p:sp>
      </p:grpSp>
      <p:sp>
        <p:nvSpPr>
          <p:cNvPr id="39" name="object 39"/>
          <p:cNvSpPr txBox="1"/>
          <p:nvPr/>
        </p:nvSpPr>
        <p:spPr>
          <a:xfrm>
            <a:off x="725220" y="4738496"/>
            <a:ext cx="24968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Arial"/>
                <a:cs typeface="Arial"/>
              </a:rPr>
              <a:t>Các nguồn tài</a:t>
            </a:r>
            <a:r>
              <a:rPr sz="2000" spc="-130" dirty="0">
                <a:solidFill>
                  <a:srgbClr val="FFFFFF"/>
                </a:solidFill>
                <a:latin typeface="Arial"/>
                <a:cs typeface="Arial"/>
              </a:rPr>
              <a:t> </a:t>
            </a:r>
            <a:r>
              <a:rPr sz="2000" spc="-5" dirty="0">
                <a:solidFill>
                  <a:srgbClr val="FFFFFF"/>
                </a:solidFill>
                <a:latin typeface="Arial"/>
                <a:cs typeface="Arial"/>
              </a:rPr>
              <a:t>nguyên</a:t>
            </a:r>
            <a:endParaRPr sz="2000">
              <a:latin typeface="Arial"/>
              <a:cs typeface="Arial"/>
            </a:endParaRPr>
          </a:p>
        </p:txBody>
      </p:sp>
      <p:grpSp>
        <p:nvGrpSpPr>
          <p:cNvPr id="40" name="object 40"/>
          <p:cNvGrpSpPr/>
          <p:nvPr/>
        </p:nvGrpSpPr>
        <p:grpSpPr>
          <a:xfrm>
            <a:off x="3400425" y="5383276"/>
            <a:ext cx="5146675" cy="603250"/>
            <a:chOff x="3400425" y="5383276"/>
            <a:chExt cx="5146675" cy="603250"/>
          </a:xfrm>
        </p:grpSpPr>
        <p:sp>
          <p:nvSpPr>
            <p:cNvPr id="41" name="object 41"/>
            <p:cNvSpPr/>
            <p:nvPr/>
          </p:nvSpPr>
          <p:spPr>
            <a:xfrm>
              <a:off x="3413125" y="5395976"/>
              <a:ext cx="5121275" cy="577786"/>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3413125" y="5395976"/>
              <a:ext cx="5121275" cy="577850"/>
            </a:xfrm>
            <a:custGeom>
              <a:avLst/>
              <a:gdLst/>
              <a:ahLst/>
              <a:cxnLst/>
              <a:rect l="l" t="t" r="r" b="b"/>
              <a:pathLst>
                <a:path w="5121275" h="577850">
                  <a:moveTo>
                    <a:pt x="5121275" y="96265"/>
                  </a:moveTo>
                  <a:lnTo>
                    <a:pt x="5121275" y="481469"/>
                  </a:lnTo>
                  <a:lnTo>
                    <a:pt x="5119403" y="500352"/>
                  </a:lnTo>
                  <a:lnTo>
                    <a:pt x="5092954" y="549579"/>
                  </a:lnTo>
                  <a:lnTo>
                    <a:pt x="5043697" y="575918"/>
                  </a:lnTo>
                  <a:lnTo>
                    <a:pt x="5024755" y="577786"/>
                  </a:lnTo>
                  <a:lnTo>
                    <a:pt x="0" y="577786"/>
                  </a:lnTo>
                  <a:lnTo>
                    <a:pt x="0" y="0"/>
                  </a:lnTo>
                  <a:lnTo>
                    <a:pt x="5024755" y="0"/>
                  </a:lnTo>
                  <a:lnTo>
                    <a:pt x="5043697" y="1851"/>
                  </a:lnTo>
                  <a:lnTo>
                    <a:pt x="5092954" y="28193"/>
                  </a:lnTo>
                  <a:lnTo>
                    <a:pt x="5119403" y="77396"/>
                  </a:lnTo>
                  <a:lnTo>
                    <a:pt x="5121275" y="96265"/>
                  </a:lnTo>
                  <a:close/>
                </a:path>
              </a:pathLst>
            </a:custGeom>
            <a:ln w="25400">
              <a:solidFill>
                <a:srgbClr val="002563"/>
              </a:solidFill>
            </a:ln>
          </p:spPr>
          <p:txBody>
            <a:bodyPr wrap="square" lIns="0" tIns="0" rIns="0" bIns="0" rtlCol="0"/>
            <a:lstStyle/>
            <a:p>
              <a:endParaRPr/>
            </a:p>
          </p:txBody>
        </p:sp>
      </p:grpSp>
      <p:sp>
        <p:nvSpPr>
          <p:cNvPr id="43" name="object 43"/>
          <p:cNvSpPr txBox="1"/>
          <p:nvPr/>
        </p:nvSpPr>
        <p:spPr>
          <a:xfrm>
            <a:off x="3425825" y="5516372"/>
            <a:ext cx="5012055" cy="300355"/>
          </a:xfrm>
          <a:prstGeom prst="rect">
            <a:avLst/>
          </a:prstGeom>
        </p:spPr>
        <p:txBody>
          <a:bodyPr vert="horz" wrap="square" lIns="0" tIns="12700" rIns="0" bIns="0" rtlCol="0">
            <a:spAutoFit/>
          </a:bodyPr>
          <a:lstStyle/>
          <a:p>
            <a:pPr marL="224790" indent="-172720">
              <a:lnSpc>
                <a:spcPct val="100000"/>
              </a:lnSpc>
              <a:spcBef>
                <a:spcPts val="100"/>
              </a:spcBef>
              <a:buChar char="•"/>
              <a:tabLst>
                <a:tab pos="225425" algn="l"/>
              </a:tabLst>
            </a:pPr>
            <a:r>
              <a:rPr sz="1800" spc="-10" dirty="0">
                <a:solidFill>
                  <a:srgbClr val="000308"/>
                </a:solidFill>
                <a:latin typeface="Arial"/>
                <a:cs typeface="Arial"/>
              </a:rPr>
              <a:t>Hàng </a:t>
            </a:r>
            <a:r>
              <a:rPr sz="1800" dirty="0">
                <a:solidFill>
                  <a:srgbClr val="000308"/>
                </a:solidFill>
                <a:latin typeface="Arial"/>
                <a:cs typeface="Arial"/>
              </a:rPr>
              <a:t>tồn </a:t>
            </a:r>
            <a:r>
              <a:rPr sz="1800" spc="-5" dirty="0">
                <a:solidFill>
                  <a:srgbClr val="000308"/>
                </a:solidFill>
                <a:latin typeface="Arial"/>
                <a:cs typeface="Arial"/>
              </a:rPr>
              <a:t>kho, </a:t>
            </a:r>
            <a:r>
              <a:rPr sz="1800" spc="-10" dirty="0">
                <a:solidFill>
                  <a:srgbClr val="000308"/>
                </a:solidFill>
                <a:latin typeface="Arial"/>
                <a:cs typeface="Arial"/>
              </a:rPr>
              <a:t>lưu </a:t>
            </a:r>
            <a:r>
              <a:rPr sz="1800" dirty="0">
                <a:solidFill>
                  <a:srgbClr val="000308"/>
                </a:solidFill>
                <a:latin typeface="Arial"/>
                <a:cs typeface="Arial"/>
              </a:rPr>
              <a:t>trữ các mặt</a:t>
            </a:r>
            <a:r>
              <a:rPr sz="1800" spc="-10" dirty="0">
                <a:solidFill>
                  <a:srgbClr val="000308"/>
                </a:solidFill>
                <a:latin typeface="Arial"/>
                <a:cs typeface="Arial"/>
              </a:rPr>
              <a:t> hàng</a:t>
            </a:r>
            <a:endParaRPr sz="1800">
              <a:latin typeface="Arial"/>
              <a:cs typeface="Arial"/>
            </a:endParaRPr>
          </a:p>
        </p:txBody>
      </p:sp>
      <p:grpSp>
        <p:nvGrpSpPr>
          <p:cNvPr id="44" name="object 44"/>
          <p:cNvGrpSpPr/>
          <p:nvPr/>
        </p:nvGrpSpPr>
        <p:grpSpPr>
          <a:xfrm>
            <a:off x="520700" y="5310251"/>
            <a:ext cx="2905760" cy="749300"/>
            <a:chOff x="520700" y="5310251"/>
            <a:chExt cx="2905760" cy="749300"/>
          </a:xfrm>
        </p:grpSpPr>
        <p:sp>
          <p:nvSpPr>
            <p:cNvPr id="45" name="object 45"/>
            <p:cNvSpPr/>
            <p:nvPr/>
          </p:nvSpPr>
          <p:spPr>
            <a:xfrm>
              <a:off x="533400" y="5322951"/>
              <a:ext cx="2880360" cy="723900"/>
            </a:xfrm>
            <a:custGeom>
              <a:avLst/>
              <a:gdLst/>
              <a:ahLst/>
              <a:cxnLst/>
              <a:rect l="l" t="t" r="r" b="b"/>
              <a:pathLst>
                <a:path w="2880360" h="723900">
                  <a:moveTo>
                    <a:pt x="2759710" y="0"/>
                  </a:moveTo>
                  <a:lnTo>
                    <a:pt x="120624" y="0"/>
                  </a:lnTo>
                  <a:lnTo>
                    <a:pt x="96981" y="2337"/>
                  </a:lnTo>
                  <a:lnTo>
                    <a:pt x="53701" y="20252"/>
                  </a:lnTo>
                  <a:lnTo>
                    <a:pt x="20268" y="53657"/>
                  </a:lnTo>
                  <a:lnTo>
                    <a:pt x="2339" y="96885"/>
                  </a:lnTo>
                  <a:lnTo>
                    <a:pt x="0" y="120523"/>
                  </a:lnTo>
                  <a:lnTo>
                    <a:pt x="0" y="603059"/>
                  </a:lnTo>
                  <a:lnTo>
                    <a:pt x="9183" y="649227"/>
                  </a:lnTo>
                  <a:lnTo>
                    <a:pt x="35331" y="688365"/>
                  </a:lnTo>
                  <a:lnTo>
                    <a:pt x="74463" y="714513"/>
                  </a:lnTo>
                  <a:lnTo>
                    <a:pt x="120624" y="723696"/>
                  </a:lnTo>
                  <a:lnTo>
                    <a:pt x="2759710" y="723696"/>
                  </a:lnTo>
                  <a:lnTo>
                    <a:pt x="2805906" y="714513"/>
                  </a:lnTo>
                  <a:lnTo>
                    <a:pt x="2845054" y="688365"/>
                  </a:lnTo>
                  <a:lnTo>
                    <a:pt x="2871184" y="649227"/>
                  </a:lnTo>
                  <a:lnTo>
                    <a:pt x="2880360" y="603059"/>
                  </a:lnTo>
                  <a:lnTo>
                    <a:pt x="2880360" y="120523"/>
                  </a:lnTo>
                  <a:lnTo>
                    <a:pt x="2871184" y="74390"/>
                  </a:lnTo>
                  <a:lnTo>
                    <a:pt x="2845054" y="35306"/>
                  </a:lnTo>
                  <a:lnTo>
                    <a:pt x="2805906" y="9175"/>
                  </a:lnTo>
                  <a:lnTo>
                    <a:pt x="2759710" y="0"/>
                  </a:lnTo>
                  <a:close/>
                </a:path>
              </a:pathLst>
            </a:custGeom>
            <a:solidFill>
              <a:srgbClr val="003185"/>
            </a:solidFill>
          </p:spPr>
          <p:txBody>
            <a:bodyPr wrap="square" lIns="0" tIns="0" rIns="0" bIns="0" rtlCol="0"/>
            <a:lstStyle/>
            <a:p>
              <a:endParaRPr/>
            </a:p>
          </p:txBody>
        </p:sp>
        <p:sp>
          <p:nvSpPr>
            <p:cNvPr id="46" name="object 46"/>
            <p:cNvSpPr/>
            <p:nvPr/>
          </p:nvSpPr>
          <p:spPr>
            <a:xfrm>
              <a:off x="533400" y="5322951"/>
              <a:ext cx="2880360" cy="723900"/>
            </a:xfrm>
            <a:custGeom>
              <a:avLst/>
              <a:gdLst/>
              <a:ahLst/>
              <a:cxnLst/>
              <a:rect l="l" t="t" r="r" b="b"/>
              <a:pathLst>
                <a:path w="2880360" h="723900">
                  <a:moveTo>
                    <a:pt x="0" y="120523"/>
                  </a:moveTo>
                  <a:lnTo>
                    <a:pt x="9183" y="74390"/>
                  </a:lnTo>
                  <a:lnTo>
                    <a:pt x="35331" y="35306"/>
                  </a:lnTo>
                  <a:lnTo>
                    <a:pt x="74463" y="9175"/>
                  </a:lnTo>
                  <a:lnTo>
                    <a:pt x="120624" y="0"/>
                  </a:lnTo>
                  <a:lnTo>
                    <a:pt x="2759710" y="0"/>
                  </a:lnTo>
                  <a:lnTo>
                    <a:pt x="2805906" y="9175"/>
                  </a:lnTo>
                  <a:lnTo>
                    <a:pt x="2845054" y="35306"/>
                  </a:lnTo>
                  <a:lnTo>
                    <a:pt x="2871184" y="74390"/>
                  </a:lnTo>
                  <a:lnTo>
                    <a:pt x="2880360" y="120523"/>
                  </a:lnTo>
                  <a:lnTo>
                    <a:pt x="2880360" y="603059"/>
                  </a:lnTo>
                  <a:lnTo>
                    <a:pt x="2871184" y="649227"/>
                  </a:lnTo>
                  <a:lnTo>
                    <a:pt x="2845054" y="688365"/>
                  </a:lnTo>
                  <a:lnTo>
                    <a:pt x="2805906" y="714513"/>
                  </a:lnTo>
                  <a:lnTo>
                    <a:pt x="2759710" y="723696"/>
                  </a:lnTo>
                  <a:lnTo>
                    <a:pt x="120624" y="723696"/>
                  </a:lnTo>
                  <a:lnTo>
                    <a:pt x="74463" y="714513"/>
                  </a:lnTo>
                  <a:lnTo>
                    <a:pt x="35331" y="688365"/>
                  </a:lnTo>
                  <a:lnTo>
                    <a:pt x="9183" y="649227"/>
                  </a:lnTo>
                  <a:lnTo>
                    <a:pt x="0" y="603059"/>
                  </a:lnTo>
                  <a:lnTo>
                    <a:pt x="0" y="120523"/>
                  </a:lnTo>
                  <a:close/>
                </a:path>
              </a:pathLst>
            </a:custGeom>
            <a:ln w="25400">
              <a:solidFill>
                <a:srgbClr val="FFFFFF"/>
              </a:solidFill>
            </a:ln>
          </p:spPr>
          <p:txBody>
            <a:bodyPr wrap="square" lIns="0" tIns="0" rIns="0" bIns="0" rtlCol="0"/>
            <a:lstStyle/>
            <a:p>
              <a:endParaRPr/>
            </a:p>
          </p:txBody>
        </p:sp>
      </p:grpSp>
      <p:sp>
        <p:nvSpPr>
          <p:cNvPr id="47" name="object 47"/>
          <p:cNvSpPr txBox="1"/>
          <p:nvPr/>
        </p:nvSpPr>
        <p:spPr>
          <a:xfrm>
            <a:off x="1168704" y="5498084"/>
            <a:ext cx="1608455" cy="331470"/>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Arial"/>
                <a:cs typeface="Arial"/>
              </a:rPr>
              <a:t>Nguồn lưu</a:t>
            </a:r>
            <a:r>
              <a:rPr sz="2000" spc="-65" dirty="0">
                <a:solidFill>
                  <a:srgbClr val="FFFFFF"/>
                </a:solidFill>
                <a:latin typeface="Arial"/>
                <a:cs typeface="Arial"/>
              </a:rPr>
              <a:t> </a:t>
            </a:r>
            <a:r>
              <a:rPr sz="2000" spc="-5" dirty="0">
                <a:solidFill>
                  <a:srgbClr val="FFFFFF"/>
                </a:solidFill>
                <a:latin typeface="Arial"/>
                <a:cs typeface="Arial"/>
              </a:rPr>
              <a:t>trữ</a:t>
            </a:r>
            <a:endParaRPr sz="2000">
              <a:latin typeface="Arial"/>
              <a:cs typeface="Arial"/>
            </a:endParaRPr>
          </a:p>
        </p:txBody>
      </p:sp>
      <p:sp>
        <p:nvSpPr>
          <p:cNvPr id="51" name="object 51"/>
          <p:cNvSpPr txBox="1">
            <a:spLocks noGrp="1"/>
          </p:cNvSpPr>
          <p:nvPr>
            <p:ph type="title"/>
          </p:nvPr>
        </p:nvSpPr>
        <p:spPr>
          <a:xfrm>
            <a:off x="691061" y="681589"/>
            <a:ext cx="7653020" cy="875240"/>
          </a:xfrm>
          <a:prstGeom prst="rect">
            <a:avLst/>
          </a:prstGeom>
        </p:spPr>
        <p:txBody>
          <a:bodyPr vert="horz" wrap="square" lIns="0" tIns="13335" rIns="0" bIns="0" rtlCol="0">
            <a:spAutoFit/>
          </a:bodyPr>
          <a:lstStyle/>
          <a:p>
            <a:pPr marL="701675" marR="5080" indent="-689610">
              <a:lnSpc>
                <a:spcPct val="100000"/>
              </a:lnSpc>
              <a:spcBef>
                <a:spcPts val="105"/>
              </a:spcBef>
              <a:tabLst>
                <a:tab pos="779145" algn="l"/>
              </a:tabLst>
            </a:pPr>
            <a:r>
              <a:rPr sz="2800" b="1" dirty="0">
                <a:latin typeface="Arial" panose="020B0604020202020204" pitchFamily="34" charset="0"/>
                <a:cs typeface="Arial" panose="020B0604020202020204" pitchFamily="34" charset="0"/>
              </a:rPr>
              <a:t>Q5		</a:t>
            </a:r>
            <a:r>
              <a:rPr sz="2800" b="1" dirty="0">
                <a:latin typeface="Arial"/>
                <a:cs typeface="Arial"/>
              </a:rPr>
              <a:t>Làm </a:t>
            </a:r>
            <a:r>
              <a:rPr sz="2800" b="1" spc="-5" dirty="0">
                <a:latin typeface="Arial"/>
                <a:cs typeface="Arial"/>
              </a:rPr>
              <a:t>thế </a:t>
            </a:r>
            <a:r>
              <a:rPr sz="2800" b="1" dirty="0">
                <a:latin typeface="Arial"/>
                <a:cs typeface="Arial"/>
              </a:rPr>
              <a:t>nào để quy </a:t>
            </a:r>
            <a:r>
              <a:rPr sz="2800" b="1" spc="-5" dirty="0">
                <a:latin typeface="Arial"/>
                <a:cs typeface="Arial"/>
              </a:rPr>
              <a:t>trình </a:t>
            </a:r>
            <a:r>
              <a:rPr sz="2800" b="1" dirty="0">
                <a:latin typeface="Arial"/>
                <a:cs typeface="Arial"/>
              </a:rPr>
              <a:t>nghiệp</a:t>
            </a:r>
            <a:r>
              <a:rPr sz="2800" b="1" spc="-135" dirty="0">
                <a:latin typeface="Arial"/>
                <a:cs typeface="Arial"/>
              </a:rPr>
              <a:t> </a:t>
            </a:r>
            <a:r>
              <a:rPr sz="2800" b="1" spc="-5" dirty="0">
                <a:latin typeface="Arial"/>
                <a:cs typeface="Arial"/>
              </a:rPr>
              <a:t>vụ  tạo ra </a:t>
            </a:r>
            <a:r>
              <a:rPr sz="2800" b="1" dirty="0">
                <a:latin typeface="Arial"/>
                <a:cs typeface="Arial"/>
              </a:rPr>
              <a:t>giá trị</a:t>
            </a:r>
            <a:r>
              <a:rPr sz="2800" b="1" spc="-50" dirty="0">
                <a:latin typeface="Arial"/>
                <a:cs typeface="Arial"/>
              </a:rPr>
              <a:t> </a:t>
            </a:r>
            <a:r>
              <a:rPr sz="2800" b="1" dirty="0">
                <a:latin typeface="Arial"/>
                <a:cs typeface="Arial"/>
              </a:rPr>
              <a:t>?</a:t>
            </a:r>
          </a:p>
        </p:txBody>
      </p:sp>
      <p:sp>
        <p:nvSpPr>
          <p:cNvPr id="53" name="object 53"/>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13</a:t>
            </a:fld>
            <a:endParaRPr spc="-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5800" y="1447800"/>
            <a:ext cx="7772400" cy="380212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712076" y="770263"/>
            <a:ext cx="8286750" cy="507702"/>
          </a:xfrm>
          <a:prstGeom prst="rect">
            <a:avLst/>
          </a:prstGeom>
        </p:spPr>
        <p:txBody>
          <a:bodyPr vert="horz" wrap="square" lIns="0" tIns="76072" rIns="0" bIns="0" rtlCol="0">
            <a:spAutoFit/>
          </a:bodyPr>
          <a:lstStyle/>
          <a:p>
            <a:pPr marL="12700" marR="5080">
              <a:lnSpc>
                <a:spcPct val="100000"/>
              </a:lnSpc>
              <a:spcBef>
                <a:spcPts val="95"/>
              </a:spcBef>
            </a:pPr>
            <a:r>
              <a:rPr sz="2800" spc="-5" dirty="0"/>
              <a:t>Một </a:t>
            </a:r>
            <a:r>
              <a:rPr sz="2800" dirty="0"/>
              <a:t>số </a:t>
            </a:r>
            <a:r>
              <a:rPr sz="2800" spc="-5" dirty="0"/>
              <a:t>quy </a:t>
            </a:r>
            <a:r>
              <a:rPr sz="2800" dirty="0"/>
              <a:t>trình </a:t>
            </a:r>
            <a:r>
              <a:rPr sz="2800" spc="-5" dirty="0"/>
              <a:t>nghiệp vụ </a:t>
            </a:r>
            <a:r>
              <a:rPr sz="2800" dirty="0"/>
              <a:t>trong </a:t>
            </a:r>
            <a:r>
              <a:rPr sz="2800" spc="-5" dirty="0"/>
              <a:t>Công ty sản xuất  </a:t>
            </a:r>
            <a:r>
              <a:rPr sz="2800" dirty="0"/>
              <a:t>xe</a:t>
            </a:r>
            <a:r>
              <a:rPr sz="2800" spc="-10" dirty="0"/>
              <a:t> </a:t>
            </a:r>
            <a:r>
              <a:rPr sz="2800" dirty="0"/>
              <a:t>đạp</a:t>
            </a:r>
          </a:p>
        </p:txBody>
      </p:sp>
      <p:sp>
        <p:nvSpPr>
          <p:cNvPr id="12" name="object 12"/>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14</a:t>
            </a:fld>
            <a:endParaRPr spc="-5" dirty="0"/>
          </a:p>
        </p:txBody>
      </p:sp>
      <p:grpSp>
        <p:nvGrpSpPr>
          <p:cNvPr id="7" name="object 7"/>
          <p:cNvGrpSpPr/>
          <p:nvPr/>
        </p:nvGrpSpPr>
        <p:grpSpPr>
          <a:xfrm>
            <a:off x="466725" y="5358422"/>
            <a:ext cx="8039100" cy="840740"/>
            <a:chOff x="466725" y="5358422"/>
            <a:chExt cx="8039100" cy="840740"/>
          </a:xfrm>
        </p:grpSpPr>
        <p:sp>
          <p:nvSpPr>
            <p:cNvPr id="8" name="object 8"/>
            <p:cNvSpPr/>
            <p:nvPr/>
          </p:nvSpPr>
          <p:spPr>
            <a:xfrm>
              <a:off x="471487" y="5363184"/>
              <a:ext cx="8029575" cy="831215"/>
            </a:xfrm>
            <a:custGeom>
              <a:avLst/>
              <a:gdLst/>
              <a:ahLst/>
              <a:cxnLst/>
              <a:rect l="l" t="t" r="r" b="b"/>
              <a:pathLst>
                <a:path w="8029575" h="831214">
                  <a:moveTo>
                    <a:pt x="8029575" y="0"/>
                  </a:moveTo>
                  <a:lnTo>
                    <a:pt x="0" y="0"/>
                  </a:lnTo>
                  <a:lnTo>
                    <a:pt x="0" y="830999"/>
                  </a:lnTo>
                  <a:lnTo>
                    <a:pt x="8029575" y="830999"/>
                  </a:lnTo>
                  <a:lnTo>
                    <a:pt x="8029575" y="0"/>
                  </a:lnTo>
                  <a:close/>
                </a:path>
              </a:pathLst>
            </a:custGeom>
            <a:solidFill>
              <a:srgbClr val="FFFCD5"/>
            </a:solidFill>
          </p:spPr>
          <p:txBody>
            <a:bodyPr wrap="square" lIns="0" tIns="0" rIns="0" bIns="0" rtlCol="0"/>
            <a:lstStyle/>
            <a:p>
              <a:endParaRPr/>
            </a:p>
          </p:txBody>
        </p:sp>
        <p:sp>
          <p:nvSpPr>
            <p:cNvPr id="9" name="object 9"/>
            <p:cNvSpPr/>
            <p:nvPr/>
          </p:nvSpPr>
          <p:spPr>
            <a:xfrm>
              <a:off x="471487" y="5363184"/>
              <a:ext cx="8029575" cy="831215"/>
            </a:xfrm>
            <a:custGeom>
              <a:avLst/>
              <a:gdLst/>
              <a:ahLst/>
              <a:cxnLst/>
              <a:rect l="l" t="t" r="r" b="b"/>
              <a:pathLst>
                <a:path w="8029575" h="831214">
                  <a:moveTo>
                    <a:pt x="0" y="830999"/>
                  </a:moveTo>
                  <a:lnTo>
                    <a:pt x="8029575" y="830999"/>
                  </a:lnTo>
                  <a:lnTo>
                    <a:pt x="8029575" y="0"/>
                  </a:lnTo>
                  <a:lnTo>
                    <a:pt x="0" y="0"/>
                  </a:lnTo>
                  <a:lnTo>
                    <a:pt x="0" y="830999"/>
                  </a:lnTo>
                  <a:close/>
                </a:path>
              </a:pathLst>
            </a:custGeom>
            <a:ln w="9524">
              <a:solidFill>
                <a:srgbClr val="003185"/>
              </a:solidFill>
            </a:ln>
          </p:spPr>
          <p:txBody>
            <a:bodyPr wrap="square" lIns="0" tIns="0" rIns="0" bIns="0" rtlCol="0"/>
            <a:lstStyle/>
            <a:p>
              <a:endParaRPr/>
            </a:p>
          </p:txBody>
        </p:sp>
      </p:grpSp>
      <p:sp>
        <p:nvSpPr>
          <p:cNvPr id="10" name="object 10"/>
          <p:cNvSpPr txBox="1"/>
          <p:nvPr/>
        </p:nvSpPr>
        <p:spPr>
          <a:xfrm>
            <a:off x="550265" y="5392927"/>
            <a:ext cx="7352665" cy="755650"/>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Lst>
            </a:pPr>
            <a:r>
              <a:rPr sz="1600" spc="-10" dirty="0">
                <a:solidFill>
                  <a:srgbClr val="000308"/>
                </a:solidFill>
                <a:latin typeface="Arial"/>
                <a:cs typeface="Arial"/>
              </a:rPr>
              <a:t>Quy </a:t>
            </a:r>
            <a:r>
              <a:rPr sz="1600" spc="-5" dirty="0">
                <a:solidFill>
                  <a:srgbClr val="000308"/>
                </a:solidFill>
                <a:latin typeface="Arial"/>
                <a:cs typeface="Arial"/>
              </a:rPr>
              <a:t>trình đặt hàng </a:t>
            </a:r>
            <a:r>
              <a:rPr sz="1600" spc="-10" dirty="0">
                <a:solidFill>
                  <a:srgbClr val="000308"/>
                </a:solidFill>
                <a:latin typeface="Arial"/>
                <a:cs typeface="Arial"/>
              </a:rPr>
              <a:t>nguyên </a:t>
            </a:r>
            <a:r>
              <a:rPr sz="1600" spc="-5" dirty="0">
                <a:solidFill>
                  <a:srgbClr val="000308"/>
                </a:solidFill>
                <a:latin typeface="Arial"/>
                <a:cs typeface="Arial"/>
              </a:rPr>
              <a:t>vật liệu: </a:t>
            </a:r>
            <a:r>
              <a:rPr sz="1600" spc="-10" dirty="0">
                <a:solidFill>
                  <a:srgbClr val="000308"/>
                </a:solidFill>
                <a:latin typeface="Arial"/>
                <a:cs typeface="Arial"/>
              </a:rPr>
              <a:t>chuyển </a:t>
            </a:r>
            <a:r>
              <a:rPr sz="1600" spc="-5" dirty="0">
                <a:solidFill>
                  <a:srgbClr val="000308"/>
                </a:solidFill>
                <a:latin typeface="Arial"/>
                <a:cs typeface="Arial"/>
              </a:rPr>
              <a:t>đổi tiền mặt thành </a:t>
            </a:r>
            <a:r>
              <a:rPr sz="1600" spc="-10" dirty="0">
                <a:solidFill>
                  <a:srgbClr val="000308"/>
                </a:solidFill>
                <a:latin typeface="Arial"/>
                <a:cs typeface="Arial"/>
              </a:rPr>
              <a:t>nguyên </a:t>
            </a:r>
            <a:r>
              <a:rPr sz="1600" spc="-5" dirty="0">
                <a:solidFill>
                  <a:srgbClr val="000308"/>
                </a:solidFill>
                <a:latin typeface="Arial"/>
                <a:cs typeface="Arial"/>
              </a:rPr>
              <a:t>liệu</a:t>
            </a:r>
            <a:r>
              <a:rPr sz="1600" spc="310" dirty="0">
                <a:solidFill>
                  <a:srgbClr val="000308"/>
                </a:solidFill>
                <a:latin typeface="Arial"/>
                <a:cs typeface="Arial"/>
              </a:rPr>
              <a:t> </a:t>
            </a:r>
            <a:r>
              <a:rPr sz="1600" spc="-5" dirty="0">
                <a:solidFill>
                  <a:srgbClr val="000308"/>
                </a:solidFill>
                <a:latin typeface="Arial"/>
                <a:cs typeface="Arial"/>
              </a:rPr>
              <a:t>thô</a:t>
            </a:r>
            <a:endParaRPr sz="1600">
              <a:latin typeface="Arial"/>
              <a:cs typeface="Arial"/>
            </a:endParaRPr>
          </a:p>
          <a:p>
            <a:pPr marL="355600" indent="-342900">
              <a:lnSpc>
                <a:spcPts val="1914"/>
              </a:lnSpc>
              <a:buAutoNum type="arabicPeriod"/>
              <a:tabLst>
                <a:tab pos="354965" algn="l"/>
                <a:tab pos="355600" algn="l"/>
              </a:tabLst>
            </a:pPr>
            <a:r>
              <a:rPr sz="1600" spc="-10" dirty="0">
                <a:solidFill>
                  <a:srgbClr val="000308"/>
                </a:solidFill>
                <a:latin typeface="Arial"/>
                <a:cs typeface="Arial"/>
              </a:rPr>
              <a:t>Quy </a:t>
            </a:r>
            <a:r>
              <a:rPr sz="1600" spc="-5" dirty="0">
                <a:solidFill>
                  <a:srgbClr val="000308"/>
                </a:solidFill>
                <a:latin typeface="Arial"/>
                <a:cs typeface="Arial"/>
              </a:rPr>
              <a:t>trình sản xuất: biến </a:t>
            </a:r>
            <a:r>
              <a:rPr sz="1600" spc="-10" dirty="0">
                <a:solidFill>
                  <a:srgbClr val="000308"/>
                </a:solidFill>
                <a:latin typeface="Arial"/>
                <a:cs typeface="Arial"/>
              </a:rPr>
              <a:t>đổi nguyên </a:t>
            </a:r>
            <a:r>
              <a:rPr sz="1600" spc="-5" dirty="0">
                <a:solidFill>
                  <a:srgbClr val="000308"/>
                </a:solidFill>
                <a:latin typeface="Arial"/>
                <a:cs typeface="Arial"/>
              </a:rPr>
              <a:t>liệu thô thành các phẩm hoàn</a:t>
            </a:r>
            <a:r>
              <a:rPr sz="1600" spc="185" dirty="0">
                <a:solidFill>
                  <a:srgbClr val="000308"/>
                </a:solidFill>
                <a:latin typeface="Arial"/>
                <a:cs typeface="Arial"/>
              </a:rPr>
              <a:t> </a:t>
            </a:r>
            <a:r>
              <a:rPr sz="1600" spc="-5" dirty="0">
                <a:solidFill>
                  <a:srgbClr val="000308"/>
                </a:solidFill>
                <a:latin typeface="Arial"/>
                <a:cs typeface="Arial"/>
              </a:rPr>
              <a:t>thiện</a:t>
            </a:r>
            <a:endParaRPr sz="1600">
              <a:latin typeface="Arial"/>
              <a:cs typeface="Arial"/>
            </a:endParaRPr>
          </a:p>
          <a:p>
            <a:pPr marL="355600" indent="-342900">
              <a:lnSpc>
                <a:spcPts val="1914"/>
              </a:lnSpc>
              <a:buAutoNum type="arabicPeriod"/>
              <a:tabLst>
                <a:tab pos="354965" algn="l"/>
                <a:tab pos="355600" algn="l"/>
              </a:tabLst>
            </a:pPr>
            <a:r>
              <a:rPr sz="1600" spc="-5" dirty="0">
                <a:solidFill>
                  <a:srgbClr val="000308"/>
                </a:solidFill>
                <a:latin typeface="Arial"/>
                <a:cs typeface="Arial"/>
              </a:rPr>
              <a:t>Quy trình bán hàng: </a:t>
            </a:r>
            <a:r>
              <a:rPr sz="1600" spc="-10" dirty="0">
                <a:solidFill>
                  <a:srgbClr val="000308"/>
                </a:solidFill>
                <a:latin typeface="Arial"/>
                <a:cs typeface="Arial"/>
              </a:rPr>
              <a:t>chuyển </a:t>
            </a:r>
            <a:r>
              <a:rPr sz="1600" spc="-5" dirty="0">
                <a:solidFill>
                  <a:srgbClr val="000308"/>
                </a:solidFill>
                <a:latin typeface="Arial"/>
                <a:cs typeface="Arial"/>
              </a:rPr>
              <a:t>đổi các sản phẩm thành tiền</a:t>
            </a:r>
            <a:r>
              <a:rPr sz="1600" spc="135" dirty="0">
                <a:solidFill>
                  <a:srgbClr val="000308"/>
                </a:solidFill>
                <a:latin typeface="Arial"/>
                <a:cs typeface="Arial"/>
              </a:rPr>
              <a:t> </a:t>
            </a:r>
            <a:r>
              <a:rPr sz="1600" spc="-5" dirty="0">
                <a:solidFill>
                  <a:srgbClr val="000308"/>
                </a:solidFill>
                <a:latin typeface="Arial"/>
                <a:cs typeface="Arial"/>
              </a:rPr>
              <a:t>mặt</a:t>
            </a:r>
            <a:endParaRPr sz="16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669655" cy="6197600"/>
            <a:chOff x="-12700" y="0"/>
            <a:chExt cx="8669655" cy="6197600"/>
          </a:xfrm>
        </p:grpSpPr>
        <p:sp>
          <p:nvSpPr>
            <p:cNvPr id="3" name="object 3"/>
            <p:cNvSpPr/>
            <p:nvPr/>
          </p:nvSpPr>
          <p:spPr>
            <a:xfrm>
              <a:off x="533400" y="1625600"/>
              <a:ext cx="7848600" cy="913130"/>
            </a:xfrm>
            <a:custGeom>
              <a:avLst/>
              <a:gdLst/>
              <a:ahLst/>
              <a:cxnLst/>
              <a:rect l="l" t="t" r="r" b="b"/>
              <a:pathLst>
                <a:path w="7848600" h="913130">
                  <a:moveTo>
                    <a:pt x="7186168" y="0"/>
                  </a:moveTo>
                  <a:lnTo>
                    <a:pt x="662406" y="0"/>
                  </a:lnTo>
                  <a:lnTo>
                    <a:pt x="604163" y="587"/>
                  </a:lnTo>
                  <a:lnTo>
                    <a:pt x="546759" y="2333"/>
                  </a:lnTo>
                  <a:lnTo>
                    <a:pt x="490497" y="5206"/>
                  </a:lnTo>
                  <a:lnTo>
                    <a:pt x="435683" y="9181"/>
                  </a:lnTo>
                  <a:lnTo>
                    <a:pt x="382622" y="14228"/>
                  </a:lnTo>
                  <a:lnTo>
                    <a:pt x="331620" y="20319"/>
                  </a:lnTo>
                  <a:lnTo>
                    <a:pt x="282982" y="27427"/>
                  </a:lnTo>
                  <a:lnTo>
                    <a:pt x="237012" y="35522"/>
                  </a:lnTo>
                  <a:lnTo>
                    <a:pt x="194017" y="44576"/>
                  </a:lnTo>
                  <a:lnTo>
                    <a:pt x="126135" y="62859"/>
                  </a:lnTo>
                  <a:lnTo>
                    <a:pt x="72055" y="83154"/>
                  </a:lnTo>
                  <a:lnTo>
                    <a:pt x="32515" y="105064"/>
                  </a:lnTo>
                  <a:lnTo>
                    <a:pt x="0" y="152146"/>
                  </a:lnTo>
                  <a:lnTo>
                    <a:pt x="0" y="760729"/>
                  </a:lnTo>
                  <a:lnTo>
                    <a:pt x="32515" y="807756"/>
                  </a:lnTo>
                  <a:lnTo>
                    <a:pt x="72055" y="829684"/>
                  </a:lnTo>
                  <a:lnTo>
                    <a:pt x="126135" y="850003"/>
                  </a:lnTo>
                  <a:lnTo>
                    <a:pt x="194017" y="868299"/>
                  </a:lnTo>
                  <a:lnTo>
                    <a:pt x="237012" y="877320"/>
                  </a:lnTo>
                  <a:lnTo>
                    <a:pt x="282982" y="885397"/>
                  </a:lnTo>
                  <a:lnTo>
                    <a:pt x="331620" y="892499"/>
                  </a:lnTo>
                  <a:lnTo>
                    <a:pt x="382622" y="898595"/>
                  </a:lnTo>
                  <a:lnTo>
                    <a:pt x="435683" y="903652"/>
                  </a:lnTo>
                  <a:lnTo>
                    <a:pt x="490497" y="907640"/>
                  </a:lnTo>
                  <a:lnTo>
                    <a:pt x="546759" y="910528"/>
                  </a:lnTo>
                  <a:lnTo>
                    <a:pt x="604163" y="912283"/>
                  </a:lnTo>
                  <a:lnTo>
                    <a:pt x="662406" y="912876"/>
                  </a:lnTo>
                  <a:lnTo>
                    <a:pt x="7186168" y="912876"/>
                  </a:lnTo>
                  <a:lnTo>
                    <a:pt x="7244400" y="912283"/>
                  </a:lnTo>
                  <a:lnTo>
                    <a:pt x="7301800" y="910528"/>
                  </a:lnTo>
                  <a:lnTo>
                    <a:pt x="7358060" y="907640"/>
                  </a:lnTo>
                  <a:lnTo>
                    <a:pt x="7412874" y="903652"/>
                  </a:lnTo>
                  <a:lnTo>
                    <a:pt x="7465937" y="898595"/>
                  </a:lnTo>
                  <a:lnTo>
                    <a:pt x="7516941" y="892499"/>
                  </a:lnTo>
                  <a:lnTo>
                    <a:pt x="7565581" y="885397"/>
                  </a:lnTo>
                  <a:lnTo>
                    <a:pt x="7611551" y="877320"/>
                  </a:lnTo>
                  <a:lnTo>
                    <a:pt x="7654544" y="868299"/>
                  </a:lnTo>
                  <a:lnTo>
                    <a:pt x="7722420" y="850003"/>
                  </a:lnTo>
                  <a:lnTo>
                    <a:pt x="7776508" y="829684"/>
                  </a:lnTo>
                  <a:lnTo>
                    <a:pt x="7816063" y="807756"/>
                  </a:lnTo>
                  <a:lnTo>
                    <a:pt x="7848600" y="760729"/>
                  </a:lnTo>
                  <a:lnTo>
                    <a:pt x="7848600" y="152146"/>
                  </a:lnTo>
                  <a:lnTo>
                    <a:pt x="7816063" y="105064"/>
                  </a:lnTo>
                  <a:lnTo>
                    <a:pt x="7776508" y="83154"/>
                  </a:lnTo>
                  <a:lnTo>
                    <a:pt x="7722420" y="62859"/>
                  </a:lnTo>
                  <a:lnTo>
                    <a:pt x="7654544" y="44576"/>
                  </a:lnTo>
                  <a:lnTo>
                    <a:pt x="7611551" y="35522"/>
                  </a:lnTo>
                  <a:lnTo>
                    <a:pt x="7565581" y="27427"/>
                  </a:lnTo>
                  <a:lnTo>
                    <a:pt x="7516941" y="20320"/>
                  </a:lnTo>
                  <a:lnTo>
                    <a:pt x="7465937" y="14228"/>
                  </a:lnTo>
                  <a:lnTo>
                    <a:pt x="7412874" y="9181"/>
                  </a:lnTo>
                  <a:lnTo>
                    <a:pt x="7358060" y="5207"/>
                  </a:lnTo>
                  <a:lnTo>
                    <a:pt x="7301800" y="2333"/>
                  </a:lnTo>
                  <a:lnTo>
                    <a:pt x="7244400" y="587"/>
                  </a:lnTo>
                  <a:lnTo>
                    <a:pt x="7186168" y="0"/>
                  </a:lnTo>
                  <a:close/>
                </a:path>
              </a:pathLst>
            </a:custGeom>
            <a:solidFill>
              <a:srgbClr val="003185"/>
            </a:solidFill>
          </p:spPr>
          <p:txBody>
            <a:bodyPr wrap="square" lIns="0" tIns="0" rIns="0" bIns="0" rtlCol="0"/>
            <a:lstStyle/>
            <a:p>
              <a:endParaRPr/>
            </a:p>
          </p:txBody>
        </p:sp>
        <p:sp>
          <p:nvSpPr>
            <p:cNvPr id="4" name="object 4"/>
            <p:cNvSpPr/>
            <p:nvPr/>
          </p:nvSpPr>
          <p:spPr>
            <a:xfrm>
              <a:off x="533400" y="1625600"/>
              <a:ext cx="7848600" cy="913130"/>
            </a:xfrm>
            <a:custGeom>
              <a:avLst/>
              <a:gdLst/>
              <a:ahLst/>
              <a:cxnLst/>
              <a:rect l="l" t="t" r="r" b="b"/>
              <a:pathLst>
                <a:path w="7848600" h="913130">
                  <a:moveTo>
                    <a:pt x="0" y="152146"/>
                  </a:moveTo>
                  <a:lnTo>
                    <a:pt x="32515" y="105064"/>
                  </a:lnTo>
                  <a:lnTo>
                    <a:pt x="72055" y="83154"/>
                  </a:lnTo>
                  <a:lnTo>
                    <a:pt x="126135" y="62859"/>
                  </a:lnTo>
                  <a:lnTo>
                    <a:pt x="194017" y="44576"/>
                  </a:lnTo>
                  <a:lnTo>
                    <a:pt x="237012" y="35522"/>
                  </a:lnTo>
                  <a:lnTo>
                    <a:pt x="282982" y="27427"/>
                  </a:lnTo>
                  <a:lnTo>
                    <a:pt x="331620" y="20319"/>
                  </a:lnTo>
                  <a:lnTo>
                    <a:pt x="382622" y="14228"/>
                  </a:lnTo>
                  <a:lnTo>
                    <a:pt x="435683" y="9181"/>
                  </a:lnTo>
                  <a:lnTo>
                    <a:pt x="490497" y="5206"/>
                  </a:lnTo>
                  <a:lnTo>
                    <a:pt x="546759" y="2333"/>
                  </a:lnTo>
                  <a:lnTo>
                    <a:pt x="604163" y="587"/>
                  </a:lnTo>
                  <a:lnTo>
                    <a:pt x="662406" y="0"/>
                  </a:lnTo>
                  <a:lnTo>
                    <a:pt x="7186168" y="0"/>
                  </a:lnTo>
                  <a:lnTo>
                    <a:pt x="7244400" y="587"/>
                  </a:lnTo>
                  <a:lnTo>
                    <a:pt x="7301800" y="2333"/>
                  </a:lnTo>
                  <a:lnTo>
                    <a:pt x="7358060" y="5207"/>
                  </a:lnTo>
                  <a:lnTo>
                    <a:pt x="7412874" y="9181"/>
                  </a:lnTo>
                  <a:lnTo>
                    <a:pt x="7465937" y="14228"/>
                  </a:lnTo>
                  <a:lnTo>
                    <a:pt x="7516941" y="20320"/>
                  </a:lnTo>
                  <a:lnTo>
                    <a:pt x="7565581" y="27427"/>
                  </a:lnTo>
                  <a:lnTo>
                    <a:pt x="7611551" y="35522"/>
                  </a:lnTo>
                  <a:lnTo>
                    <a:pt x="7654544" y="44576"/>
                  </a:lnTo>
                  <a:lnTo>
                    <a:pt x="7722420" y="62859"/>
                  </a:lnTo>
                  <a:lnTo>
                    <a:pt x="7776508" y="83154"/>
                  </a:lnTo>
                  <a:lnTo>
                    <a:pt x="7816063" y="105064"/>
                  </a:lnTo>
                  <a:lnTo>
                    <a:pt x="7848600" y="152146"/>
                  </a:lnTo>
                  <a:lnTo>
                    <a:pt x="7848600" y="760729"/>
                  </a:lnTo>
                  <a:lnTo>
                    <a:pt x="7816063" y="807756"/>
                  </a:lnTo>
                  <a:lnTo>
                    <a:pt x="7776508" y="829684"/>
                  </a:lnTo>
                  <a:lnTo>
                    <a:pt x="7722420" y="850003"/>
                  </a:lnTo>
                  <a:lnTo>
                    <a:pt x="7654544" y="868299"/>
                  </a:lnTo>
                  <a:lnTo>
                    <a:pt x="7611551" y="877320"/>
                  </a:lnTo>
                  <a:lnTo>
                    <a:pt x="7565581" y="885397"/>
                  </a:lnTo>
                  <a:lnTo>
                    <a:pt x="7516941" y="892499"/>
                  </a:lnTo>
                  <a:lnTo>
                    <a:pt x="7465937" y="898595"/>
                  </a:lnTo>
                  <a:lnTo>
                    <a:pt x="7412874" y="903652"/>
                  </a:lnTo>
                  <a:lnTo>
                    <a:pt x="7358060" y="907640"/>
                  </a:lnTo>
                  <a:lnTo>
                    <a:pt x="7301800" y="910528"/>
                  </a:lnTo>
                  <a:lnTo>
                    <a:pt x="7244400" y="912283"/>
                  </a:lnTo>
                  <a:lnTo>
                    <a:pt x="7186168" y="912876"/>
                  </a:lnTo>
                  <a:lnTo>
                    <a:pt x="662406" y="912876"/>
                  </a:lnTo>
                  <a:lnTo>
                    <a:pt x="604163" y="912283"/>
                  </a:lnTo>
                  <a:lnTo>
                    <a:pt x="546759" y="910528"/>
                  </a:lnTo>
                  <a:lnTo>
                    <a:pt x="490497" y="907640"/>
                  </a:lnTo>
                  <a:lnTo>
                    <a:pt x="435683" y="903652"/>
                  </a:lnTo>
                  <a:lnTo>
                    <a:pt x="382622" y="898595"/>
                  </a:lnTo>
                  <a:lnTo>
                    <a:pt x="331620" y="892499"/>
                  </a:lnTo>
                  <a:lnTo>
                    <a:pt x="282982" y="885397"/>
                  </a:lnTo>
                  <a:lnTo>
                    <a:pt x="237012" y="877320"/>
                  </a:lnTo>
                  <a:lnTo>
                    <a:pt x="194017" y="868299"/>
                  </a:lnTo>
                  <a:lnTo>
                    <a:pt x="126135" y="850003"/>
                  </a:lnTo>
                  <a:lnTo>
                    <a:pt x="72055" y="829684"/>
                  </a:lnTo>
                  <a:lnTo>
                    <a:pt x="32515" y="807756"/>
                  </a:lnTo>
                  <a:lnTo>
                    <a:pt x="0" y="760729"/>
                  </a:lnTo>
                  <a:lnTo>
                    <a:pt x="0" y="152146"/>
                  </a:lnTo>
                  <a:close/>
                </a:path>
              </a:pathLst>
            </a:custGeom>
            <a:ln w="25399">
              <a:solidFill>
                <a:srgbClr val="FFFFFF"/>
              </a:solidFill>
            </a:ln>
          </p:spPr>
          <p:txBody>
            <a:bodyPr wrap="square" lIns="0" tIns="0" rIns="0" bIns="0" rtlCol="0"/>
            <a:lstStyle/>
            <a:p>
              <a:endParaRPr/>
            </a:p>
          </p:txBody>
        </p:sp>
        <p:sp>
          <p:nvSpPr>
            <p:cNvPr id="5" name="object 5"/>
            <p:cNvSpPr/>
            <p:nvPr/>
          </p:nvSpPr>
          <p:spPr>
            <a:xfrm>
              <a:off x="533400" y="2614676"/>
              <a:ext cx="8110601" cy="9810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400" y="2614676"/>
              <a:ext cx="8110855" cy="981075"/>
            </a:xfrm>
            <a:custGeom>
              <a:avLst/>
              <a:gdLst/>
              <a:ahLst/>
              <a:cxnLst/>
              <a:rect l="l" t="t" r="r" b="b"/>
              <a:pathLst>
                <a:path w="8110855" h="981075">
                  <a:moveTo>
                    <a:pt x="0" y="163449"/>
                  </a:moveTo>
                  <a:lnTo>
                    <a:pt x="33603" y="112874"/>
                  </a:lnTo>
                  <a:lnTo>
                    <a:pt x="74464" y="89309"/>
                  </a:lnTo>
                  <a:lnTo>
                    <a:pt x="130348" y="67493"/>
                  </a:lnTo>
                  <a:lnTo>
                    <a:pt x="200494" y="47878"/>
                  </a:lnTo>
                  <a:lnTo>
                    <a:pt x="240340" y="39070"/>
                  </a:lnTo>
                  <a:lnTo>
                    <a:pt x="282699" y="31097"/>
                  </a:lnTo>
                  <a:lnTo>
                    <a:pt x="327343" y="23983"/>
                  </a:lnTo>
                  <a:lnTo>
                    <a:pt x="374041" y="17748"/>
                  </a:lnTo>
                  <a:lnTo>
                    <a:pt x="422565" y="12414"/>
                  </a:lnTo>
                  <a:lnTo>
                    <a:pt x="472684" y="8002"/>
                  </a:lnTo>
                  <a:lnTo>
                    <a:pt x="524168" y="4533"/>
                  </a:lnTo>
                  <a:lnTo>
                    <a:pt x="576788" y="2028"/>
                  </a:lnTo>
                  <a:lnTo>
                    <a:pt x="630314" y="510"/>
                  </a:lnTo>
                  <a:lnTo>
                    <a:pt x="684517" y="0"/>
                  </a:lnTo>
                  <a:lnTo>
                    <a:pt x="7426071" y="0"/>
                  </a:lnTo>
                  <a:lnTo>
                    <a:pt x="7480256" y="510"/>
                  </a:lnTo>
                  <a:lnTo>
                    <a:pt x="7533770" y="2028"/>
                  </a:lnTo>
                  <a:lnTo>
                    <a:pt x="7586381" y="4533"/>
                  </a:lnTo>
                  <a:lnTo>
                    <a:pt x="7637860" y="8002"/>
                  </a:lnTo>
                  <a:lnTo>
                    <a:pt x="7687976" y="12414"/>
                  </a:lnTo>
                  <a:lnTo>
                    <a:pt x="7736500" y="17748"/>
                  </a:lnTo>
                  <a:lnTo>
                    <a:pt x="7783201" y="23983"/>
                  </a:lnTo>
                  <a:lnTo>
                    <a:pt x="7827850" y="31097"/>
                  </a:lnTo>
                  <a:lnTo>
                    <a:pt x="7870215" y="39070"/>
                  </a:lnTo>
                  <a:lnTo>
                    <a:pt x="7910068" y="47878"/>
                  </a:lnTo>
                  <a:lnTo>
                    <a:pt x="7980227" y="67493"/>
                  </a:lnTo>
                  <a:lnTo>
                    <a:pt x="8036123" y="89309"/>
                  </a:lnTo>
                  <a:lnTo>
                    <a:pt x="8076991" y="112874"/>
                  </a:lnTo>
                  <a:lnTo>
                    <a:pt x="8110601" y="163449"/>
                  </a:lnTo>
                  <a:lnTo>
                    <a:pt x="8110601" y="817499"/>
                  </a:lnTo>
                  <a:lnTo>
                    <a:pt x="8076991" y="868136"/>
                  </a:lnTo>
                  <a:lnTo>
                    <a:pt x="8036123" y="891702"/>
                  </a:lnTo>
                  <a:lnTo>
                    <a:pt x="7980227" y="913531"/>
                  </a:lnTo>
                  <a:lnTo>
                    <a:pt x="7910068" y="933196"/>
                  </a:lnTo>
                  <a:lnTo>
                    <a:pt x="7870215" y="941974"/>
                  </a:lnTo>
                  <a:lnTo>
                    <a:pt x="7827850" y="949928"/>
                  </a:lnTo>
                  <a:lnTo>
                    <a:pt x="7783201" y="957035"/>
                  </a:lnTo>
                  <a:lnTo>
                    <a:pt x="7736500" y="963271"/>
                  </a:lnTo>
                  <a:lnTo>
                    <a:pt x="7687976" y="968613"/>
                  </a:lnTo>
                  <a:lnTo>
                    <a:pt x="7637860" y="973036"/>
                  </a:lnTo>
                  <a:lnTo>
                    <a:pt x="7586381" y="976517"/>
                  </a:lnTo>
                  <a:lnTo>
                    <a:pt x="7533770" y="979033"/>
                  </a:lnTo>
                  <a:lnTo>
                    <a:pt x="7480256" y="980560"/>
                  </a:lnTo>
                  <a:lnTo>
                    <a:pt x="7426071" y="981075"/>
                  </a:lnTo>
                  <a:lnTo>
                    <a:pt x="684517" y="981075"/>
                  </a:lnTo>
                  <a:lnTo>
                    <a:pt x="630314" y="980560"/>
                  </a:lnTo>
                  <a:lnTo>
                    <a:pt x="576788" y="979033"/>
                  </a:lnTo>
                  <a:lnTo>
                    <a:pt x="524168" y="976517"/>
                  </a:lnTo>
                  <a:lnTo>
                    <a:pt x="472684" y="973036"/>
                  </a:lnTo>
                  <a:lnTo>
                    <a:pt x="422565" y="968613"/>
                  </a:lnTo>
                  <a:lnTo>
                    <a:pt x="374041" y="963271"/>
                  </a:lnTo>
                  <a:lnTo>
                    <a:pt x="327343" y="957035"/>
                  </a:lnTo>
                  <a:lnTo>
                    <a:pt x="282699" y="949928"/>
                  </a:lnTo>
                  <a:lnTo>
                    <a:pt x="240340" y="941974"/>
                  </a:lnTo>
                  <a:lnTo>
                    <a:pt x="200494" y="933196"/>
                  </a:lnTo>
                  <a:lnTo>
                    <a:pt x="130348" y="913531"/>
                  </a:lnTo>
                  <a:lnTo>
                    <a:pt x="74464" y="891702"/>
                  </a:lnTo>
                  <a:lnTo>
                    <a:pt x="33603" y="868136"/>
                  </a:lnTo>
                  <a:lnTo>
                    <a:pt x="0" y="817499"/>
                  </a:lnTo>
                  <a:lnTo>
                    <a:pt x="0" y="163449"/>
                  </a:lnTo>
                  <a:close/>
                </a:path>
              </a:pathLst>
            </a:custGeom>
            <a:ln w="25400">
              <a:solidFill>
                <a:srgbClr val="002563"/>
              </a:solidFill>
            </a:ln>
          </p:spPr>
          <p:txBody>
            <a:bodyPr wrap="square" lIns="0" tIns="0" rIns="0" bIns="0" rtlCol="0"/>
            <a:lstStyle/>
            <a:p>
              <a:endParaRPr/>
            </a:p>
          </p:txBody>
        </p:sp>
      </p:grpSp>
      <p:sp>
        <p:nvSpPr>
          <p:cNvPr id="7" name="object 7"/>
          <p:cNvSpPr txBox="1"/>
          <p:nvPr/>
        </p:nvSpPr>
        <p:spPr>
          <a:xfrm>
            <a:off x="645363" y="1694815"/>
            <a:ext cx="7890509" cy="1828800"/>
          </a:xfrm>
          <a:prstGeom prst="rect">
            <a:avLst/>
          </a:prstGeom>
        </p:spPr>
        <p:txBody>
          <a:bodyPr vert="horz" wrap="square" lIns="0" tIns="53975" rIns="0" bIns="0" rtlCol="0">
            <a:spAutoFit/>
          </a:bodyPr>
          <a:lstStyle/>
          <a:p>
            <a:pPr marL="12700" marR="269240">
              <a:lnSpc>
                <a:spcPts val="2590"/>
              </a:lnSpc>
              <a:spcBef>
                <a:spcPts val="425"/>
              </a:spcBef>
            </a:pPr>
            <a:r>
              <a:rPr sz="2400" spc="-30" dirty="0">
                <a:solidFill>
                  <a:srgbClr val="FFFFFF"/>
                </a:solidFill>
                <a:latin typeface="Trebuchet MS"/>
                <a:cs typeface="Trebuchet MS"/>
              </a:rPr>
              <a:t>Các </a:t>
            </a:r>
            <a:r>
              <a:rPr sz="2400" spc="-5" dirty="0">
                <a:solidFill>
                  <a:srgbClr val="FFFFFF"/>
                </a:solidFill>
                <a:latin typeface="Arial"/>
                <a:cs typeface="Arial"/>
              </a:rPr>
              <a:t>thông báo </a:t>
            </a:r>
            <a:r>
              <a:rPr sz="2400" spc="-10" dirty="0">
                <a:solidFill>
                  <a:srgbClr val="FFFFFF"/>
                </a:solidFill>
                <a:latin typeface="Trebuchet MS"/>
                <a:cs typeface="Trebuchet MS"/>
              </a:rPr>
              <a:t>nh</a:t>
            </a:r>
            <a:r>
              <a:rPr sz="2400" spc="-10" dirty="0">
                <a:solidFill>
                  <a:srgbClr val="FFFFFF"/>
                </a:solidFill>
                <a:latin typeface="Arial"/>
                <a:cs typeface="Arial"/>
              </a:rPr>
              <a:t>ậ</a:t>
            </a:r>
            <a:r>
              <a:rPr sz="2400" spc="-10" dirty="0">
                <a:solidFill>
                  <a:srgbClr val="FFFFFF"/>
                </a:solidFill>
                <a:latin typeface="Trebuchet MS"/>
                <a:cs typeface="Trebuchet MS"/>
              </a:rPr>
              <a:t>n </a:t>
            </a:r>
            <a:r>
              <a:rPr sz="2400" spc="-5" dirty="0">
                <a:solidFill>
                  <a:srgbClr val="FFFFFF"/>
                </a:solidFill>
                <a:latin typeface="Arial"/>
                <a:cs typeface="Arial"/>
              </a:rPr>
              <a:t>được dữ liệu </a:t>
            </a:r>
            <a:r>
              <a:rPr sz="2400" dirty="0">
                <a:solidFill>
                  <a:srgbClr val="FFFFFF"/>
                </a:solidFill>
                <a:latin typeface="Arial"/>
                <a:cs typeface="Arial"/>
              </a:rPr>
              <a:t>từ cơ </a:t>
            </a:r>
            <a:r>
              <a:rPr sz="2400" spc="-10" dirty="0">
                <a:solidFill>
                  <a:srgbClr val="FFFFFF"/>
                </a:solidFill>
                <a:latin typeface="Arial"/>
                <a:cs typeface="Arial"/>
              </a:rPr>
              <a:t>sở </a:t>
            </a:r>
            <a:r>
              <a:rPr sz="2400" spc="-5" dirty="0">
                <a:solidFill>
                  <a:srgbClr val="FFFFFF"/>
                </a:solidFill>
                <a:latin typeface="Arial"/>
                <a:cs typeface="Arial"/>
              </a:rPr>
              <a:t>dữ liệu và  đưa dữ liệu </a:t>
            </a:r>
            <a:r>
              <a:rPr sz="2400" dirty="0">
                <a:solidFill>
                  <a:srgbClr val="FFFFFF"/>
                </a:solidFill>
                <a:latin typeface="Arial"/>
                <a:cs typeface="Arial"/>
              </a:rPr>
              <a:t>vào </a:t>
            </a:r>
            <a:r>
              <a:rPr sz="2400" spc="-5" dirty="0">
                <a:solidFill>
                  <a:srgbClr val="FFFFFF"/>
                </a:solidFill>
                <a:latin typeface="Arial"/>
                <a:cs typeface="Arial"/>
              </a:rPr>
              <a:t>cơ sở dữ</a:t>
            </a:r>
            <a:r>
              <a:rPr sz="2400" spc="20" dirty="0">
                <a:solidFill>
                  <a:srgbClr val="FFFFFF"/>
                </a:solidFill>
                <a:latin typeface="Arial"/>
                <a:cs typeface="Arial"/>
              </a:rPr>
              <a:t> </a:t>
            </a:r>
            <a:r>
              <a:rPr sz="2400" spc="-10" dirty="0">
                <a:solidFill>
                  <a:srgbClr val="FFFFFF"/>
                </a:solidFill>
                <a:latin typeface="Arial"/>
                <a:cs typeface="Arial"/>
              </a:rPr>
              <a:t>liệu</a:t>
            </a:r>
            <a:endParaRPr sz="2400">
              <a:latin typeface="Arial"/>
              <a:cs typeface="Arial"/>
            </a:endParaRPr>
          </a:p>
          <a:p>
            <a:pPr marL="12700" marR="5080" algn="just">
              <a:lnSpc>
                <a:spcPts val="2160"/>
              </a:lnSpc>
              <a:spcBef>
                <a:spcPts val="2240"/>
              </a:spcBef>
            </a:pPr>
            <a:r>
              <a:rPr sz="2000" dirty="0">
                <a:solidFill>
                  <a:srgbClr val="001639"/>
                </a:solidFill>
                <a:latin typeface="Arial"/>
                <a:cs typeface="Arial"/>
              </a:rPr>
              <a:t>Các </a:t>
            </a:r>
            <a:r>
              <a:rPr sz="2000" spc="-5" dirty="0">
                <a:solidFill>
                  <a:srgbClr val="001639"/>
                </a:solidFill>
                <a:latin typeface="Arial"/>
                <a:cs typeface="Arial"/>
              </a:rPr>
              <a:t>quy trình nghiệp vụ thay </a:t>
            </a:r>
            <a:r>
              <a:rPr sz="2000" dirty="0">
                <a:solidFill>
                  <a:srgbClr val="001639"/>
                </a:solidFill>
                <a:latin typeface="Arial"/>
                <a:cs typeface="Arial"/>
              </a:rPr>
              <a:t>đổi </a:t>
            </a:r>
            <a:r>
              <a:rPr sz="2000" spc="-5" dirty="0">
                <a:solidFill>
                  <a:srgbClr val="001639"/>
                </a:solidFill>
                <a:latin typeface="Arial"/>
                <a:cs typeface="Arial"/>
              </a:rPr>
              <a:t>trong </a:t>
            </a:r>
            <a:r>
              <a:rPr sz="2000" dirty="0">
                <a:solidFill>
                  <a:srgbClr val="001639"/>
                </a:solidFill>
                <a:latin typeface="Arial"/>
                <a:cs typeface="Arial"/>
              </a:rPr>
              <a:t>chi phí </a:t>
            </a:r>
            <a:r>
              <a:rPr sz="2000" spc="-5" dirty="0">
                <a:solidFill>
                  <a:srgbClr val="001639"/>
                </a:solidFill>
                <a:latin typeface="Arial"/>
                <a:cs typeface="Arial"/>
              </a:rPr>
              <a:t>và hiệu </a:t>
            </a:r>
            <a:r>
              <a:rPr sz="2000" dirty="0">
                <a:solidFill>
                  <a:srgbClr val="001639"/>
                </a:solidFill>
                <a:latin typeface="Arial"/>
                <a:cs typeface="Arial"/>
              </a:rPr>
              <a:t>quả. </a:t>
            </a:r>
            <a:r>
              <a:rPr sz="2000" spc="-20" dirty="0">
                <a:solidFill>
                  <a:srgbClr val="001639"/>
                </a:solidFill>
                <a:latin typeface="Arial"/>
                <a:cs typeface="Arial"/>
              </a:rPr>
              <a:t>Tinh </a:t>
            </a:r>
            <a:r>
              <a:rPr sz="2000" spc="-10" dirty="0">
                <a:solidFill>
                  <a:srgbClr val="001639"/>
                </a:solidFill>
                <a:latin typeface="Arial"/>
                <a:cs typeface="Arial"/>
              </a:rPr>
              <a:t>giản  </a:t>
            </a:r>
            <a:r>
              <a:rPr sz="2000" dirty="0">
                <a:solidFill>
                  <a:srgbClr val="001639"/>
                </a:solidFill>
                <a:latin typeface="Arial"/>
                <a:cs typeface="Arial"/>
              </a:rPr>
              <a:t>quy </a:t>
            </a:r>
            <a:r>
              <a:rPr sz="2000" spc="-5" dirty="0">
                <a:solidFill>
                  <a:srgbClr val="001639"/>
                </a:solidFill>
                <a:latin typeface="Arial"/>
                <a:cs typeface="Arial"/>
              </a:rPr>
              <a:t>trình nghiệp vụ </a:t>
            </a:r>
            <a:r>
              <a:rPr sz="2000" dirty="0">
                <a:solidFill>
                  <a:srgbClr val="001639"/>
                </a:solidFill>
                <a:latin typeface="Arial"/>
                <a:cs typeface="Arial"/>
              </a:rPr>
              <a:t>để </a:t>
            </a:r>
            <a:r>
              <a:rPr sz="2000" spc="-5" dirty="0">
                <a:solidFill>
                  <a:srgbClr val="001639"/>
                </a:solidFill>
                <a:latin typeface="Arial"/>
                <a:cs typeface="Arial"/>
              </a:rPr>
              <a:t>tăng lợi </a:t>
            </a:r>
            <a:r>
              <a:rPr sz="2000" dirty="0">
                <a:solidFill>
                  <a:srgbClr val="001639"/>
                </a:solidFill>
                <a:latin typeface="Arial"/>
                <a:cs typeface="Arial"/>
              </a:rPr>
              <a:t>nhuận </a:t>
            </a:r>
            <a:r>
              <a:rPr sz="2000" spc="-5" dirty="0">
                <a:solidFill>
                  <a:srgbClr val="001639"/>
                </a:solidFill>
                <a:latin typeface="Arial"/>
                <a:cs typeface="Arial"/>
              </a:rPr>
              <a:t>(tăng thêm </a:t>
            </a:r>
            <a:r>
              <a:rPr sz="2000" dirty="0">
                <a:solidFill>
                  <a:srgbClr val="001639"/>
                </a:solidFill>
                <a:latin typeface="Arial"/>
                <a:cs typeface="Arial"/>
              </a:rPr>
              <a:t>giá trị, </a:t>
            </a:r>
            <a:r>
              <a:rPr sz="2000" spc="-5" dirty="0">
                <a:solidFill>
                  <a:srgbClr val="001639"/>
                </a:solidFill>
                <a:latin typeface="Arial"/>
                <a:cs typeface="Arial"/>
              </a:rPr>
              <a:t>giảm </a:t>
            </a:r>
            <a:r>
              <a:rPr sz="2000" dirty="0">
                <a:solidFill>
                  <a:srgbClr val="001639"/>
                </a:solidFill>
                <a:latin typeface="Arial"/>
                <a:cs typeface="Arial"/>
              </a:rPr>
              <a:t>chi phí  hoặc cả hai) </a:t>
            </a:r>
            <a:r>
              <a:rPr sz="2000" spc="-5" dirty="0">
                <a:solidFill>
                  <a:srgbClr val="001639"/>
                </a:solidFill>
                <a:latin typeface="Arial"/>
                <a:cs typeface="Arial"/>
              </a:rPr>
              <a:t>là </a:t>
            </a:r>
            <a:r>
              <a:rPr sz="2000" dirty="0">
                <a:solidFill>
                  <a:srgbClr val="001639"/>
                </a:solidFill>
                <a:latin typeface="Arial"/>
                <a:cs typeface="Arial"/>
              </a:rPr>
              <a:t>chìa khóa để đạt được </a:t>
            </a:r>
            <a:r>
              <a:rPr sz="2000" spc="-5" dirty="0">
                <a:solidFill>
                  <a:srgbClr val="001639"/>
                </a:solidFill>
                <a:latin typeface="Arial"/>
                <a:cs typeface="Arial"/>
              </a:rPr>
              <a:t>lợi </a:t>
            </a:r>
            <a:r>
              <a:rPr sz="2000" dirty="0">
                <a:solidFill>
                  <a:srgbClr val="001639"/>
                </a:solidFill>
                <a:latin typeface="Arial"/>
                <a:cs typeface="Arial"/>
              </a:rPr>
              <a:t>thế cạnh</a:t>
            </a:r>
            <a:r>
              <a:rPr sz="2000" spc="-180" dirty="0">
                <a:solidFill>
                  <a:srgbClr val="001639"/>
                </a:solidFill>
                <a:latin typeface="Arial"/>
                <a:cs typeface="Arial"/>
              </a:rPr>
              <a:t> </a:t>
            </a:r>
            <a:r>
              <a:rPr sz="2000" dirty="0">
                <a:solidFill>
                  <a:srgbClr val="001639"/>
                </a:solidFill>
                <a:latin typeface="Arial"/>
                <a:cs typeface="Arial"/>
              </a:rPr>
              <a:t>tranh</a:t>
            </a:r>
            <a:endParaRPr sz="2000">
              <a:latin typeface="Arial"/>
              <a:cs typeface="Arial"/>
            </a:endParaRPr>
          </a:p>
        </p:txBody>
      </p:sp>
      <p:grpSp>
        <p:nvGrpSpPr>
          <p:cNvPr id="8" name="object 8"/>
          <p:cNvGrpSpPr/>
          <p:nvPr/>
        </p:nvGrpSpPr>
        <p:grpSpPr>
          <a:xfrm>
            <a:off x="3373501" y="3744976"/>
            <a:ext cx="5097780" cy="2270125"/>
            <a:chOff x="3373501" y="3744976"/>
            <a:chExt cx="5097780" cy="2270125"/>
          </a:xfrm>
        </p:grpSpPr>
        <p:sp>
          <p:nvSpPr>
            <p:cNvPr id="9" name="object 9"/>
            <p:cNvSpPr/>
            <p:nvPr/>
          </p:nvSpPr>
          <p:spPr>
            <a:xfrm>
              <a:off x="3386201" y="3757676"/>
              <a:ext cx="5071999" cy="2244674"/>
            </a:xfrm>
            <a:prstGeom prst="rect">
              <a:avLst/>
            </a:prstGeom>
            <a:blipFill>
              <a:blip r:embed="rId3" cstate="print"/>
              <a:stretch>
                <a:fillRect/>
              </a:stretch>
            </a:blipFill>
          </p:spPr>
          <p:txBody>
            <a:bodyPr wrap="square" lIns="0" tIns="0" rIns="0" bIns="0" rtlCol="0"/>
            <a:lstStyle/>
            <a:p>
              <a:r>
                <a:rPr lang="vi-VN" dirty="0"/>
                <a:t>•Truy vấn cả hai cơ sở dữ liệu cho phép bộ phận mua đưa ra quyết định về số lượng nguyên liệu thô và nhu cầu khách hàng •Với dữ liệu này, bộ phận mua có thể giảm số lượng của nguyên vật liệu thô tồn kho, giảm chi phí sản xuất và thêm lợi nhuận để đạt được chuỗi giá trị</a:t>
              </a:r>
              <a:endParaRPr dirty="0"/>
            </a:p>
          </p:txBody>
        </p:sp>
        <p:sp>
          <p:nvSpPr>
            <p:cNvPr id="10" name="object 10"/>
            <p:cNvSpPr/>
            <p:nvPr/>
          </p:nvSpPr>
          <p:spPr>
            <a:xfrm>
              <a:off x="3386201" y="3757676"/>
              <a:ext cx="5072380" cy="2244725"/>
            </a:xfrm>
            <a:custGeom>
              <a:avLst/>
              <a:gdLst/>
              <a:ahLst/>
              <a:cxnLst/>
              <a:rect l="l" t="t" r="r" b="b"/>
              <a:pathLst>
                <a:path w="5072380" h="2244725">
                  <a:moveTo>
                    <a:pt x="5071999" y="374142"/>
                  </a:moveTo>
                  <a:lnTo>
                    <a:pt x="5071999" y="1870544"/>
                  </a:lnTo>
                  <a:lnTo>
                    <a:pt x="5069597" y="1929424"/>
                  </a:lnTo>
                  <a:lnTo>
                    <a:pt x="5062538" y="1986324"/>
                  </a:lnTo>
                  <a:lnTo>
                    <a:pt x="5051040" y="2040240"/>
                  </a:lnTo>
                  <a:lnTo>
                    <a:pt x="5035325" y="2090166"/>
                  </a:lnTo>
                  <a:lnTo>
                    <a:pt x="5015610" y="2135098"/>
                  </a:lnTo>
                  <a:lnTo>
                    <a:pt x="4986228" y="2181821"/>
                  </a:lnTo>
                  <a:lnTo>
                    <a:pt x="4953047" y="2216199"/>
                  </a:lnTo>
                  <a:lnTo>
                    <a:pt x="4917080" y="2237420"/>
                  </a:lnTo>
                  <a:lnTo>
                    <a:pt x="4879340" y="2244674"/>
                  </a:lnTo>
                  <a:lnTo>
                    <a:pt x="4828512" y="2244674"/>
                  </a:lnTo>
                  <a:lnTo>
                    <a:pt x="4777684" y="2244674"/>
                  </a:lnTo>
                  <a:lnTo>
                    <a:pt x="4726856" y="2244674"/>
                  </a:lnTo>
                  <a:lnTo>
                    <a:pt x="4676028" y="2244674"/>
                  </a:lnTo>
                  <a:lnTo>
                    <a:pt x="4625201" y="2244674"/>
                  </a:lnTo>
                  <a:lnTo>
                    <a:pt x="4574373" y="2244674"/>
                  </a:lnTo>
                  <a:lnTo>
                    <a:pt x="4523545" y="2244674"/>
                  </a:lnTo>
                  <a:lnTo>
                    <a:pt x="4472717" y="2244674"/>
                  </a:lnTo>
                  <a:lnTo>
                    <a:pt x="4421890" y="2244674"/>
                  </a:lnTo>
                  <a:lnTo>
                    <a:pt x="4371062" y="2244674"/>
                  </a:lnTo>
                  <a:lnTo>
                    <a:pt x="4320234" y="2244674"/>
                  </a:lnTo>
                  <a:lnTo>
                    <a:pt x="4269406" y="2244674"/>
                  </a:lnTo>
                  <a:lnTo>
                    <a:pt x="4218579" y="2244674"/>
                  </a:lnTo>
                  <a:lnTo>
                    <a:pt x="4167751" y="2244674"/>
                  </a:lnTo>
                  <a:lnTo>
                    <a:pt x="4116923" y="2244674"/>
                  </a:lnTo>
                  <a:lnTo>
                    <a:pt x="4066096" y="2244674"/>
                  </a:lnTo>
                  <a:lnTo>
                    <a:pt x="4015268" y="2244674"/>
                  </a:lnTo>
                  <a:lnTo>
                    <a:pt x="3964440" y="2244674"/>
                  </a:lnTo>
                  <a:lnTo>
                    <a:pt x="3913613" y="2244674"/>
                  </a:lnTo>
                  <a:lnTo>
                    <a:pt x="3862785" y="2244674"/>
                  </a:lnTo>
                  <a:lnTo>
                    <a:pt x="3811957" y="2244674"/>
                  </a:lnTo>
                  <a:lnTo>
                    <a:pt x="3761130" y="2244674"/>
                  </a:lnTo>
                  <a:lnTo>
                    <a:pt x="3710302" y="2244674"/>
                  </a:lnTo>
                  <a:lnTo>
                    <a:pt x="3659475" y="2244674"/>
                  </a:lnTo>
                  <a:lnTo>
                    <a:pt x="3608647" y="2244674"/>
                  </a:lnTo>
                  <a:lnTo>
                    <a:pt x="3557820" y="2244674"/>
                  </a:lnTo>
                  <a:lnTo>
                    <a:pt x="3506992" y="2244674"/>
                  </a:lnTo>
                  <a:lnTo>
                    <a:pt x="3456165" y="2244674"/>
                  </a:lnTo>
                  <a:lnTo>
                    <a:pt x="3405337" y="2244674"/>
                  </a:lnTo>
                  <a:lnTo>
                    <a:pt x="3354510" y="2244674"/>
                  </a:lnTo>
                  <a:lnTo>
                    <a:pt x="3303683" y="2244674"/>
                  </a:lnTo>
                  <a:lnTo>
                    <a:pt x="3252855" y="2244674"/>
                  </a:lnTo>
                  <a:lnTo>
                    <a:pt x="3202028" y="2244674"/>
                  </a:lnTo>
                  <a:lnTo>
                    <a:pt x="3151201" y="2244674"/>
                  </a:lnTo>
                  <a:lnTo>
                    <a:pt x="3100373" y="2244674"/>
                  </a:lnTo>
                  <a:lnTo>
                    <a:pt x="3049546" y="2244674"/>
                  </a:lnTo>
                  <a:lnTo>
                    <a:pt x="2998719" y="2244674"/>
                  </a:lnTo>
                  <a:lnTo>
                    <a:pt x="2947892" y="2244674"/>
                  </a:lnTo>
                  <a:lnTo>
                    <a:pt x="2897065" y="2244674"/>
                  </a:lnTo>
                  <a:lnTo>
                    <a:pt x="2846237" y="2244674"/>
                  </a:lnTo>
                  <a:lnTo>
                    <a:pt x="2795410" y="2244674"/>
                  </a:lnTo>
                  <a:lnTo>
                    <a:pt x="2744583" y="2244674"/>
                  </a:lnTo>
                  <a:lnTo>
                    <a:pt x="2693756" y="2244674"/>
                  </a:lnTo>
                  <a:lnTo>
                    <a:pt x="2642929" y="2244674"/>
                  </a:lnTo>
                  <a:lnTo>
                    <a:pt x="2592102" y="2244674"/>
                  </a:lnTo>
                  <a:lnTo>
                    <a:pt x="2541276" y="2244674"/>
                  </a:lnTo>
                  <a:lnTo>
                    <a:pt x="2490449" y="2244674"/>
                  </a:lnTo>
                  <a:lnTo>
                    <a:pt x="2439622" y="2244674"/>
                  </a:lnTo>
                  <a:lnTo>
                    <a:pt x="2388795" y="2244674"/>
                  </a:lnTo>
                  <a:lnTo>
                    <a:pt x="2337968" y="2244674"/>
                  </a:lnTo>
                  <a:lnTo>
                    <a:pt x="2287142" y="2244674"/>
                  </a:lnTo>
                  <a:lnTo>
                    <a:pt x="2236315" y="2244674"/>
                  </a:lnTo>
                  <a:lnTo>
                    <a:pt x="2185488" y="2244674"/>
                  </a:lnTo>
                  <a:lnTo>
                    <a:pt x="2134662" y="2244674"/>
                  </a:lnTo>
                  <a:lnTo>
                    <a:pt x="2083835" y="2244674"/>
                  </a:lnTo>
                  <a:lnTo>
                    <a:pt x="2033009" y="2244674"/>
                  </a:lnTo>
                  <a:lnTo>
                    <a:pt x="1982183" y="2244674"/>
                  </a:lnTo>
                  <a:lnTo>
                    <a:pt x="1931356" y="2244674"/>
                  </a:lnTo>
                  <a:lnTo>
                    <a:pt x="1880530" y="2244674"/>
                  </a:lnTo>
                  <a:lnTo>
                    <a:pt x="1829704" y="2244674"/>
                  </a:lnTo>
                  <a:lnTo>
                    <a:pt x="1778877" y="2244674"/>
                  </a:lnTo>
                  <a:lnTo>
                    <a:pt x="1728051" y="2244674"/>
                  </a:lnTo>
                  <a:lnTo>
                    <a:pt x="1677225" y="2244674"/>
                  </a:lnTo>
                  <a:lnTo>
                    <a:pt x="1626399" y="2244674"/>
                  </a:lnTo>
                  <a:lnTo>
                    <a:pt x="1575573" y="2244674"/>
                  </a:lnTo>
                  <a:lnTo>
                    <a:pt x="1524747" y="2244674"/>
                  </a:lnTo>
                  <a:lnTo>
                    <a:pt x="1473921" y="2244674"/>
                  </a:lnTo>
                  <a:lnTo>
                    <a:pt x="1423096" y="2244674"/>
                  </a:lnTo>
                  <a:lnTo>
                    <a:pt x="1372270" y="2244674"/>
                  </a:lnTo>
                  <a:lnTo>
                    <a:pt x="1321444" y="2244674"/>
                  </a:lnTo>
                  <a:lnTo>
                    <a:pt x="1270618" y="2244674"/>
                  </a:lnTo>
                  <a:lnTo>
                    <a:pt x="1219793" y="2244674"/>
                  </a:lnTo>
                  <a:lnTo>
                    <a:pt x="1168967" y="2244674"/>
                  </a:lnTo>
                  <a:lnTo>
                    <a:pt x="1118142" y="2244674"/>
                  </a:lnTo>
                  <a:lnTo>
                    <a:pt x="1067316" y="2244674"/>
                  </a:lnTo>
                  <a:lnTo>
                    <a:pt x="1016491" y="2244674"/>
                  </a:lnTo>
                  <a:lnTo>
                    <a:pt x="965666" y="2244674"/>
                  </a:lnTo>
                  <a:lnTo>
                    <a:pt x="914841" y="2244674"/>
                  </a:lnTo>
                  <a:lnTo>
                    <a:pt x="864016" y="2244674"/>
                  </a:lnTo>
                  <a:lnTo>
                    <a:pt x="813190" y="2244674"/>
                  </a:lnTo>
                  <a:lnTo>
                    <a:pt x="762366" y="2244674"/>
                  </a:lnTo>
                  <a:lnTo>
                    <a:pt x="711541" y="2244674"/>
                  </a:lnTo>
                  <a:lnTo>
                    <a:pt x="660716" y="2244674"/>
                  </a:lnTo>
                  <a:lnTo>
                    <a:pt x="609891" y="2244674"/>
                  </a:lnTo>
                  <a:lnTo>
                    <a:pt x="559066" y="2244674"/>
                  </a:lnTo>
                  <a:lnTo>
                    <a:pt x="508242" y="2244674"/>
                  </a:lnTo>
                  <a:lnTo>
                    <a:pt x="457417" y="2244674"/>
                  </a:lnTo>
                  <a:lnTo>
                    <a:pt x="406593" y="2244674"/>
                  </a:lnTo>
                  <a:lnTo>
                    <a:pt x="355768" y="2244674"/>
                  </a:lnTo>
                  <a:lnTo>
                    <a:pt x="304944" y="2244674"/>
                  </a:lnTo>
                  <a:lnTo>
                    <a:pt x="254120" y="2244674"/>
                  </a:lnTo>
                  <a:lnTo>
                    <a:pt x="203295" y="2244674"/>
                  </a:lnTo>
                  <a:lnTo>
                    <a:pt x="152471" y="2244674"/>
                  </a:lnTo>
                  <a:lnTo>
                    <a:pt x="101647" y="2244674"/>
                  </a:lnTo>
                  <a:lnTo>
                    <a:pt x="50823" y="2244674"/>
                  </a:lnTo>
                  <a:lnTo>
                    <a:pt x="0" y="2244674"/>
                  </a:lnTo>
                  <a:lnTo>
                    <a:pt x="0" y="0"/>
                  </a:lnTo>
                  <a:lnTo>
                    <a:pt x="4879340" y="0"/>
                  </a:lnTo>
                  <a:lnTo>
                    <a:pt x="4917080" y="7246"/>
                  </a:lnTo>
                  <a:lnTo>
                    <a:pt x="4953047" y="28448"/>
                  </a:lnTo>
                  <a:lnTo>
                    <a:pt x="4986228" y="62793"/>
                  </a:lnTo>
                  <a:lnTo>
                    <a:pt x="5015610" y="109474"/>
                  </a:lnTo>
                  <a:lnTo>
                    <a:pt x="5035325" y="154434"/>
                  </a:lnTo>
                  <a:lnTo>
                    <a:pt x="5051040" y="204374"/>
                  </a:lnTo>
                  <a:lnTo>
                    <a:pt x="5062538" y="258301"/>
                  </a:lnTo>
                  <a:lnTo>
                    <a:pt x="5069597" y="315222"/>
                  </a:lnTo>
                  <a:lnTo>
                    <a:pt x="5071999" y="374142"/>
                  </a:lnTo>
                  <a:close/>
                </a:path>
              </a:pathLst>
            </a:custGeom>
            <a:ln w="25399">
              <a:solidFill>
                <a:srgbClr val="002563"/>
              </a:solidFill>
            </a:ln>
          </p:spPr>
          <p:txBody>
            <a:bodyPr wrap="square" lIns="0" tIns="0" rIns="0" bIns="0" rtlCol="0"/>
            <a:lstStyle/>
            <a:p>
              <a:endParaRPr/>
            </a:p>
          </p:txBody>
        </p:sp>
      </p:grpSp>
      <p:grpSp>
        <p:nvGrpSpPr>
          <p:cNvPr id="12" name="object 12"/>
          <p:cNvGrpSpPr/>
          <p:nvPr/>
        </p:nvGrpSpPr>
        <p:grpSpPr>
          <a:xfrm>
            <a:off x="520700" y="3668776"/>
            <a:ext cx="2878455" cy="2416175"/>
            <a:chOff x="520700" y="3668776"/>
            <a:chExt cx="2878455" cy="2416175"/>
          </a:xfrm>
        </p:grpSpPr>
        <p:sp>
          <p:nvSpPr>
            <p:cNvPr id="13" name="object 13"/>
            <p:cNvSpPr/>
            <p:nvPr/>
          </p:nvSpPr>
          <p:spPr>
            <a:xfrm>
              <a:off x="533400" y="3681476"/>
              <a:ext cx="2853055" cy="2390775"/>
            </a:xfrm>
            <a:custGeom>
              <a:avLst/>
              <a:gdLst/>
              <a:ahLst/>
              <a:cxnLst/>
              <a:rect l="l" t="t" r="r" b="b"/>
              <a:pathLst>
                <a:path w="2853054" h="2390775">
                  <a:moveTo>
                    <a:pt x="2612009" y="0"/>
                  </a:moveTo>
                  <a:lnTo>
                    <a:pt x="240766" y="0"/>
                  </a:lnTo>
                  <a:lnTo>
                    <a:pt x="193575" y="7717"/>
                  </a:lnTo>
                  <a:lnTo>
                    <a:pt x="148629" y="30305"/>
                  </a:lnTo>
                  <a:lnTo>
                    <a:pt x="107190" y="66919"/>
                  </a:lnTo>
                  <a:lnTo>
                    <a:pt x="70523" y="116712"/>
                  </a:lnTo>
                  <a:lnTo>
                    <a:pt x="49618" y="156170"/>
                  </a:lnTo>
                  <a:lnTo>
                    <a:pt x="32167" y="199451"/>
                  </a:lnTo>
                  <a:lnTo>
                    <a:pt x="18326" y="245935"/>
                  </a:lnTo>
                  <a:lnTo>
                    <a:pt x="8247" y="295002"/>
                  </a:lnTo>
                  <a:lnTo>
                    <a:pt x="2087" y="346030"/>
                  </a:lnTo>
                  <a:lnTo>
                    <a:pt x="0" y="398399"/>
                  </a:lnTo>
                  <a:lnTo>
                    <a:pt x="0" y="1992261"/>
                  </a:lnTo>
                  <a:lnTo>
                    <a:pt x="2087" y="2044636"/>
                  </a:lnTo>
                  <a:lnTo>
                    <a:pt x="8247" y="2095672"/>
                  </a:lnTo>
                  <a:lnTo>
                    <a:pt x="18326" y="2144749"/>
                  </a:lnTo>
                  <a:lnTo>
                    <a:pt x="32167" y="2191246"/>
                  </a:lnTo>
                  <a:lnTo>
                    <a:pt x="49618" y="2234544"/>
                  </a:lnTo>
                  <a:lnTo>
                    <a:pt x="70523" y="2274023"/>
                  </a:lnTo>
                  <a:lnTo>
                    <a:pt x="107190" y="2323783"/>
                  </a:lnTo>
                  <a:lnTo>
                    <a:pt x="148629" y="2360396"/>
                  </a:lnTo>
                  <a:lnTo>
                    <a:pt x="193575" y="2382998"/>
                  </a:lnTo>
                  <a:lnTo>
                    <a:pt x="240766" y="2390724"/>
                  </a:lnTo>
                  <a:lnTo>
                    <a:pt x="2612009" y="2390724"/>
                  </a:lnTo>
                  <a:lnTo>
                    <a:pt x="2659155" y="2382998"/>
                  </a:lnTo>
                  <a:lnTo>
                    <a:pt x="2704099" y="2360396"/>
                  </a:lnTo>
                  <a:lnTo>
                    <a:pt x="2745543" y="2323783"/>
                  </a:lnTo>
                  <a:lnTo>
                    <a:pt x="2782189" y="2274023"/>
                  </a:lnTo>
                  <a:lnTo>
                    <a:pt x="2803118" y="2234544"/>
                  </a:lnTo>
                  <a:lnTo>
                    <a:pt x="2820590" y="2191246"/>
                  </a:lnTo>
                  <a:lnTo>
                    <a:pt x="2834449" y="2144749"/>
                  </a:lnTo>
                  <a:lnTo>
                    <a:pt x="2844541" y="2095672"/>
                  </a:lnTo>
                  <a:lnTo>
                    <a:pt x="2850710" y="2044636"/>
                  </a:lnTo>
                  <a:lnTo>
                    <a:pt x="2852801" y="1992261"/>
                  </a:lnTo>
                  <a:lnTo>
                    <a:pt x="2852801" y="398399"/>
                  </a:lnTo>
                  <a:lnTo>
                    <a:pt x="2850710" y="346030"/>
                  </a:lnTo>
                  <a:lnTo>
                    <a:pt x="2844541" y="295002"/>
                  </a:lnTo>
                  <a:lnTo>
                    <a:pt x="2834449" y="245935"/>
                  </a:lnTo>
                  <a:lnTo>
                    <a:pt x="2820590" y="199451"/>
                  </a:lnTo>
                  <a:lnTo>
                    <a:pt x="2803118" y="156170"/>
                  </a:lnTo>
                  <a:lnTo>
                    <a:pt x="2782189" y="116712"/>
                  </a:lnTo>
                  <a:lnTo>
                    <a:pt x="2745543" y="66919"/>
                  </a:lnTo>
                  <a:lnTo>
                    <a:pt x="2704099" y="30305"/>
                  </a:lnTo>
                  <a:lnTo>
                    <a:pt x="2659155" y="7717"/>
                  </a:lnTo>
                  <a:lnTo>
                    <a:pt x="2612009" y="0"/>
                  </a:lnTo>
                  <a:close/>
                </a:path>
              </a:pathLst>
            </a:custGeom>
            <a:solidFill>
              <a:srgbClr val="003185"/>
            </a:solidFill>
          </p:spPr>
          <p:txBody>
            <a:bodyPr wrap="square" lIns="0" tIns="0" rIns="0" bIns="0" rtlCol="0"/>
            <a:lstStyle/>
            <a:p>
              <a:endParaRPr/>
            </a:p>
          </p:txBody>
        </p:sp>
        <p:sp>
          <p:nvSpPr>
            <p:cNvPr id="14" name="object 14"/>
            <p:cNvSpPr/>
            <p:nvPr/>
          </p:nvSpPr>
          <p:spPr>
            <a:xfrm>
              <a:off x="533400" y="3681476"/>
              <a:ext cx="2853055" cy="2390775"/>
            </a:xfrm>
            <a:custGeom>
              <a:avLst/>
              <a:gdLst/>
              <a:ahLst/>
              <a:cxnLst/>
              <a:rect l="l" t="t" r="r" b="b"/>
              <a:pathLst>
                <a:path w="2853054" h="2390775">
                  <a:moveTo>
                    <a:pt x="0" y="398399"/>
                  </a:moveTo>
                  <a:lnTo>
                    <a:pt x="2087" y="346030"/>
                  </a:lnTo>
                  <a:lnTo>
                    <a:pt x="8247" y="295002"/>
                  </a:lnTo>
                  <a:lnTo>
                    <a:pt x="18326" y="245935"/>
                  </a:lnTo>
                  <a:lnTo>
                    <a:pt x="32167" y="199451"/>
                  </a:lnTo>
                  <a:lnTo>
                    <a:pt x="49618" y="156170"/>
                  </a:lnTo>
                  <a:lnTo>
                    <a:pt x="70523" y="116712"/>
                  </a:lnTo>
                  <a:lnTo>
                    <a:pt x="107190" y="66919"/>
                  </a:lnTo>
                  <a:lnTo>
                    <a:pt x="148629" y="30305"/>
                  </a:lnTo>
                  <a:lnTo>
                    <a:pt x="193575" y="7717"/>
                  </a:lnTo>
                  <a:lnTo>
                    <a:pt x="240766" y="0"/>
                  </a:lnTo>
                  <a:lnTo>
                    <a:pt x="2612009" y="0"/>
                  </a:lnTo>
                  <a:lnTo>
                    <a:pt x="2659155" y="7717"/>
                  </a:lnTo>
                  <a:lnTo>
                    <a:pt x="2704099" y="30305"/>
                  </a:lnTo>
                  <a:lnTo>
                    <a:pt x="2745543" y="66919"/>
                  </a:lnTo>
                  <a:lnTo>
                    <a:pt x="2782189" y="116712"/>
                  </a:lnTo>
                  <a:lnTo>
                    <a:pt x="2803118" y="156170"/>
                  </a:lnTo>
                  <a:lnTo>
                    <a:pt x="2820590" y="199451"/>
                  </a:lnTo>
                  <a:lnTo>
                    <a:pt x="2834449" y="245935"/>
                  </a:lnTo>
                  <a:lnTo>
                    <a:pt x="2844541" y="295002"/>
                  </a:lnTo>
                  <a:lnTo>
                    <a:pt x="2850710" y="346030"/>
                  </a:lnTo>
                  <a:lnTo>
                    <a:pt x="2852801" y="398399"/>
                  </a:lnTo>
                  <a:lnTo>
                    <a:pt x="2852801" y="1992261"/>
                  </a:lnTo>
                  <a:lnTo>
                    <a:pt x="2850710" y="2044636"/>
                  </a:lnTo>
                  <a:lnTo>
                    <a:pt x="2844541" y="2095672"/>
                  </a:lnTo>
                  <a:lnTo>
                    <a:pt x="2834449" y="2144749"/>
                  </a:lnTo>
                  <a:lnTo>
                    <a:pt x="2820590" y="2191246"/>
                  </a:lnTo>
                  <a:lnTo>
                    <a:pt x="2803118" y="2234544"/>
                  </a:lnTo>
                  <a:lnTo>
                    <a:pt x="2782189" y="2274023"/>
                  </a:lnTo>
                  <a:lnTo>
                    <a:pt x="2745543" y="2323783"/>
                  </a:lnTo>
                  <a:lnTo>
                    <a:pt x="2704099" y="2360396"/>
                  </a:lnTo>
                  <a:lnTo>
                    <a:pt x="2659155" y="2382998"/>
                  </a:lnTo>
                  <a:lnTo>
                    <a:pt x="2612009" y="2390724"/>
                  </a:lnTo>
                  <a:lnTo>
                    <a:pt x="240766" y="2390724"/>
                  </a:lnTo>
                  <a:lnTo>
                    <a:pt x="193575" y="2382998"/>
                  </a:lnTo>
                  <a:lnTo>
                    <a:pt x="148629" y="2360396"/>
                  </a:lnTo>
                  <a:lnTo>
                    <a:pt x="107190" y="2323783"/>
                  </a:lnTo>
                  <a:lnTo>
                    <a:pt x="70523" y="2274023"/>
                  </a:lnTo>
                  <a:lnTo>
                    <a:pt x="49618" y="2234544"/>
                  </a:lnTo>
                  <a:lnTo>
                    <a:pt x="32167" y="2191246"/>
                  </a:lnTo>
                  <a:lnTo>
                    <a:pt x="18326" y="2144749"/>
                  </a:lnTo>
                  <a:lnTo>
                    <a:pt x="8247" y="2095672"/>
                  </a:lnTo>
                  <a:lnTo>
                    <a:pt x="2087" y="2044636"/>
                  </a:lnTo>
                  <a:lnTo>
                    <a:pt x="0" y="1992261"/>
                  </a:lnTo>
                  <a:lnTo>
                    <a:pt x="0" y="398399"/>
                  </a:lnTo>
                  <a:close/>
                </a:path>
              </a:pathLst>
            </a:custGeom>
            <a:ln w="25400">
              <a:solidFill>
                <a:srgbClr val="FFFFFF"/>
              </a:solidFill>
            </a:ln>
          </p:spPr>
          <p:txBody>
            <a:bodyPr wrap="square" lIns="0" tIns="0" rIns="0" bIns="0" rtlCol="0"/>
            <a:lstStyle/>
            <a:p>
              <a:endParaRPr/>
            </a:p>
          </p:txBody>
        </p:sp>
      </p:grpSp>
      <p:sp>
        <p:nvSpPr>
          <p:cNvPr id="15" name="object 15"/>
          <p:cNvSpPr txBox="1"/>
          <p:nvPr/>
        </p:nvSpPr>
        <p:spPr>
          <a:xfrm>
            <a:off x="645363" y="3997832"/>
            <a:ext cx="2628900" cy="720725"/>
          </a:xfrm>
          <a:prstGeom prst="rect">
            <a:avLst/>
          </a:prstGeom>
        </p:spPr>
        <p:txBody>
          <a:bodyPr vert="horz" wrap="square" lIns="0" tIns="53340" rIns="0" bIns="0" rtlCol="0">
            <a:spAutoFit/>
          </a:bodyPr>
          <a:lstStyle/>
          <a:p>
            <a:pPr marL="12700" marR="5080">
              <a:lnSpc>
                <a:spcPts val="2600"/>
              </a:lnSpc>
              <a:spcBef>
                <a:spcPts val="420"/>
              </a:spcBef>
              <a:tabLst>
                <a:tab pos="446405" algn="l"/>
                <a:tab pos="869315" algn="l"/>
                <a:tab pos="932815" algn="l"/>
                <a:tab pos="1555115" algn="l"/>
                <a:tab pos="2207260" algn="l"/>
                <a:tab pos="2258695" algn="l"/>
              </a:tabLst>
            </a:pPr>
            <a:r>
              <a:rPr sz="2400" spc="-5" dirty="0">
                <a:solidFill>
                  <a:srgbClr val="FFFFFF"/>
                </a:solidFill>
                <a:latin typeface="Arial"/>
                <a:cs typeface="Arial"/>
              </a:rPr>
              <a:t>V</a:t>
            </a:r>
            <a:r>
              <a:rPr sz="2400" dirty="0">
                <a:solidFill>
                  <a:srgbClr val="FFFFFF"/>
                </a:solidFill>
                <a:latin typeface="Arial"/>
                <a:cs typeface="Arial"/>
              </a:rPr>
              <a:t>í	</a:t>
            </a:r>
            <a:r>
              <a:rPr sz="2400" spc="-5" dirty="0">
                <a:solidFill>
                  <a:srgbClr val="FFFFFF"/>
                </a:solidFill>
                <a:latin typeface="Arial"/>
                <a:cs typeface="Arial"/>
              </a:rPr>
              <a:t>d</a:t>
            </a:r>
            <a:r>
              <a:rPr sz="2400" dirty="0">
                <a:solidFill>
                  <a:srgbClr val="FFFFFF"/>
                </a:solidFill>
                <a:latin typeface="Arial"/>
                <a:cs typeface="Arial"/>
              </a:rPr>
              <a:t>ụ		của	</a:t>
            </a:r>
            <a:r>
              <a:rPr sz="2400" spc="-555" dirty="0">
                <a:solidFill>
                  <a:srgbClr val="FFFFFF"/>
                </a:solidFill>
                <a:latin typeface="Arial"/>
                <a:cs typeface="Arial"/>
              </a:rPr>
              <a:t> </a:t>
            </a:r>
            <a:r>
              <a:rPr sz="2400" dirty="0">
                <a:solidFill>
                  <a:srgbClr val="FFFFFF"/>
                </a:solidFill>
                <a:latin typeface="Arial"/>
                <a:cs typeface="Arial"/>
              </a:rPr>
              <a:t>vi</a:t>
            </a:r>
            <a:r>
              <a:rPr sz="2400" spc="-10" dirty="0">
                <a:solidFill>
                  <a:srgbClr val="FFFFFF"/>
                </a:solidFill>
                <a:latin typeface="Arial"/>
                <a:cs typeface="Arial"/>
              </a:rPr>
              <a:t>ệ</a:t>
            </a:r>
            <a:r>
              <a:rPr sz="2400" dirty="0">
                <a:solidFill>
                  <a:srgbClr val="FFFFFF"/>
                </a:solidFill>
                <a:latin typeface="Arial"/>
                <a:cs typeface="Arial"/>
              </a:rPr>
              <a:t>c		sử  </a:t>
            </a:r>
            <a:r>
              <a:rPr sz="2400" spc="-5" dirty="0">
                <a:solidFill>
                  <a:srgbClr val="FFFFFF"/>
                </a:solidFill>
                <a:latin typeface="Arial"/>
                <a:cs typeface="Arial"/>
              </a:rPr>
              <a:t>dụn</a:t>
            </a:r>
            <a:r>
              <a:rPr sz="2400" dirty="0">
                <a:solidFill>
                  <a:srgbClr val="FFFFFF"/>
                </a:solidFill>
                <a:latin typeface="Arial"/>
                <a:cs typeface="Arial"/>
              </a:rPr>
              <a:t>g	một	</a:t>
            </a:r>
            <a:r>
              <a:rPr sz="2400" spc="-5" dirty="0">
                <a:solidFill>
                  <a:srgbClr val="FFFFFF"/>
                </a:solidFill>
                <a:latin typeface="Arial"/>
                <a:cs typeface="Arial"/>
              </a:rPr>
              <a:t>li</a:t>
            </a:r>
            <a:r>
              <a:rPr sz="2400" spc="-15" dirty="0">
                <a:solidFill>
                  <a:srgbClr val="FFFFFF"/>
                </a:solidFill>
                <a:latin typeface="Arial"/>
                <a:cs typeface="Arial"/>
              </a:rPr>
              <a:t>ê</a:t>
            </a:r>
            <a:r>
              <a:rPr sz="2400" spc="-5" dirty="0">
                <a:solidFill>
                  <a:srgbClr val="FFFFFF"/>
                </a:solidFill>
                <a:latin typeface="Arial"/>
                <a:cs typeface="Arial"/>
              </a:rPr>
              <a:t>n</a:t>
            </a:r>
            <a:r>
              <a:rPr sz="2400" dirty="0">
                <a:solidFill>
                  <a:srgbClr val="FFFFFF"/>
                </a:solidFill>
                <a:latin typeface="Arial"/>
                <a:cs typeface="Arial"/>
              </a:rPr>
              <a:t>	</a:t>
            </a:r>
            <a:r>
              <a:rPr sz="2400" spc="5" dirty="0">
                <a:solidFill>
                  <a:srgbClr val="FFFFFF"/>
                </a:solidFill>
                <a:latin typeface="Arial"/>
                <a:cs typeface="Arial"/>
              </a:rPr>
              <a:t>k</a:t>
            </a:r>
            <a:r>
              <a:rPr sz="2400" spc="-5" dirty="0">
                <a:solidFill>
                  <a:srgbClr val="FFFFFF"/>
                </a:solidFill>
                <a:latin typeface="Arial"/>
                <a:cs typeface="Arial"/>
              </a:rPr>
              <a:t>ết</a:t>
            </a:r>
            <a:endParaRPr sz="2400">
              <a:latin typeface="Arial"/>
              <a:cs typeface="Arial"/>
            </a:endParaRPr>
          </a:p>
        </p:txBody>
      </p:sp>
      <p:sp>
        <p:nvSpPr>
          <p:cNvPr id="16" name="object 16"/>
          <p:cNvSpPr txBox="1"/>
          <p:nvPr/>
        </p:nvSpPr>
        <p:spPr>
          <a:xfrm>
            <a:off x="645363" y="4656582"/>
            <a:ext cx="2630805" cy="391160"/>
          </a:xfrm>
          <a:prstGeom prst="rect">
            <a:avLst/>
          </a:prstGeom>
        </p:spPr>
        <p:txBody>
          <a:bodyPr vert="horz" wrap="square" lIns="0" tIns="12700" rIns="0" bIns="0" rtlCol="0">
            <a:spAutoFit/>
          </a:bodyPr>
          <a:lstStyle/>
          <a:p>
            <a:pPr marL="12700">
              <a:lnSpc>
                <a:spcPct val="100000"/>
              </a:lnSpc>
              <a:spcBef>
                <a:spcPts val="100"/>
              </a:spcBef>
              <a:tabLst>
                <a:tab pos="1111250" algn="l"/>
                <a:tab pos="2007235" algn="l"/>
              </a:tabLst>
            </a:pPr>
            <a:r>
              <a:rPr sz="2400" dirty="0">
                <a:solidFill>
                  <a:srgbClr val="FFFFFF"/>
                </a:solidFill>
                <a:latin typeface="Arial"/>
                <a:cs typeface="Arial"/>
              </a:rPr>
              <a:t>t</a:t>
            </a:r>
            <a:r>
              <a:rPr sz="2400" spc="5" dirty="0">
                <a:solidFill>
                  <a:srgbClr val="FFFFFF"/>
                </a:solidFill>
                <a:latin typeface="Arial"/>
                <a:cs typeface="Arial"/>
              </a:rPr>
              <a:t>r</a:t>
            </a:r>
            <a:r>
              <a:rPr sz="2400" spc="-5" dirty="0">
                <a:solidFill>
                  <a:srgbClr val="FFFFFF"/>
                </a:solidFill>
                <a:latin typeface="Arial"/>
                <a:cs typeface="Arial"/>
              </a:rPr>
              <a:t>ong</a:t>
            </a:r>
            <a:r>
              <a:rPr sz="2400" dirty="0">
                <a:solidFill>
                  <a:srgbClr val="FFFFFF"/>
                </a:solidFill>
                <a:latin typeface="Arial"/>
                <a:cs typeface="Arial"/>
              </a:rPr>
              <a:t>	</a:t>
            </a:r>
            <a:r>
              <a:rPr sz="2400" spc="-5" dirty="0">
                <a:solidFill>
                  <a:srgbClr val="FFFFFF"/>
                </a:solidFill>
                <a:latin typeface="Arial"/>
                <a:cs typeface="Arial"/>
              </a:rPr>
              <a:t>qu</a:t>
            </a:r>
            <a:r>
              <a:rPr sz="2400" dirty="0">
                <a:solidFill>
                  <a:srgbClr val="FFFFFF"/>
                </a:solidFill>
                <a:latin typeface="Arial"/>
                <a:cs typeface="Arial"/>
              </a:rPr>
              <a:t>y	trình</a:t>
            </a:r>
            <a:endParaRPr sz="2400">
              <a:latin typeface="Arial"/>
              <a:cs typeface="Arial"/>
            </a:endParaRPr>
          </a:p>
        </p:txBody>
      </p:sp>
      <p:sp>
        <p:nvSpPr>
          <p:cNvPr id="17" name="object 17"/>
          <p:cNvSpPr txBox="1"/>
          <p:nvPr/>
        </p:nvSpPr>
        <p:spPr>
          <a:xfrm>
            <a:off x="645363" y="4985766"/>
            <a:ext cx="2628265" cy="718820"/>
          </a:xfrm>
          <a:prstGeom prst="rect">
            <a:avLst/>
          </a:prstGeom>
        </p:spPr>
        <p:txBody>
          <a:bodyPr vert="horz" wrap="square" lIns="0" tIns="55244" rIns="0" bIns="0" rtlCol="0">
            <a:spAutoFit/>
          </a:bodyPr>
          <a:lstStyle/>
          <a:p>
            <a:pPr marL="12700" marR="5080">
              <a:lnSpc>
                <a:spcPts val="2580"/>
              </a:lnSpc>
              <a:spcBef>
                <a:spcPts val="434"/>
              </a:spcBef>
              <a:tabLst>
                <a:tab pos="1140460" algn="l"/>
                <a:tab pos="1675130" algn="l"/>
                <a:tab pos="2225675" algn="l"/>
              </a:tabLst>
            </a:pPr>
            <a:r>
              <a:rPr sz="2400" spc="-5" dirty="0">
                <a:solidFill>
                  <a:srgbClr val="FFFFFF"/>
                </a:solidFill>
                <a:latin typeface="Arial"/>
                <a:cs typeface="Arial"/>
              </a:rPr>
              <a:t>ngh</a:t>
            </a:r>
            <a:r>
              <a:rPr sz="2400" spc="5" dirty="0">
                <a:solidFill>
                  <a:srgbClr val="FFFFFF"/>
                </a:solidFill>
                <a:latin typeface="Arial"/>
                <a:cs typeface="Arial"/>
              </a:rPr>
              <a:t>i</a:t>
            </a:r>
            <a:r>
              <a:rPr sz="2400" spc="-5" dirty="0">
                <a:solidFill>
                  <a:srgbClr val="FFFFFF"/>
                </a:solidFill>
                <a:latin typeface="Arial"/>
                <a:cs typeface="Arial"/>
              </a:rPr>
              <a:t>ệ</a:t>
            </a:r>
            <a:r>
              <a:rPr sz="2400" dirty="0">
                <a:solidFill>
                  <a:srgbClr val="FFFFFF"/>
                </a:solidFill>
                <a:latin typeface="Arial"/>
                <a:cs typeface="Arial"/>
              </a:rPr>
              <a:t>p	vụ	</a:t>
            </a:r>
            <a:r>
              <a:rPr sz="2400" spc="-5" dirty="0">
                <a:solidFill>
                  <a:srgbClr val="FFFFFF"/>
                </a:solidFill>
                <a:latin typeface="Arial"/>
                <a:cs typeface="Arial"/>
              </a:rPr>
              <a:t>đ</a:t>
            </a:r>
            <a:r>
              <a:rPr sz="2400" dirty="0">
                <a:solidFill>
                  <a:srgbClr val="FFFFFF"/>
                </a:solidFill>
                <a:latin typeface="Arial"/>
                <a:cs typeface="Arial"/>
              </a:rPr>
              <a:t>ể	cải  thiện </a:t>
            </a:r>
            <a:r>
              <a:rPr sz="2400" spc="-5" dirty="0">
                <a:solidFill>
                  <a:srgbClr val="FFFFFF"/>
                </a:solidFill>
                <a:latin typeface="Arial"/>
                <a:cs typeface="Arial"/>
              </a:rPr>
              <a:t>lợi nhuận:</a:t>
            </a:r>
            <a:endParaRPr sz="2400">
              <a:latin typeface="Arial"/>
              <a:cs typeface="Arial"/>
            </a:endParaRPr>
          </a:p>
        </p:txBody>
      </p:sp>
      <p:sp>
        <p:nvSpPr>
          <p:cNvPr id="21" name="object 21"/>
          <p:cNvSpPr txBox="1">
            <a:spLocks noGrp="1"/>
          </p:cNvSpPr>
          <p:nvPr>
            <p:ph type="title"/>
          </p:nvPr>
        </p:nvSpPr>
        <p:spPr>
          <a:xfrm>
            <a:off x="375644" y="631080"/>
            <a:ext cx="8286750" cy="1029128"/>
          </a:xfrm>
          <a:prstGeom prst="rect">
            <a:avLst/>
          </a:prstGeom>
        </p:spPr>
        <p:txBody>
          <a:bodyPr vert="horz" wrap="square" lIns="0" tIns="13335" rIns="0" bIns="0" rtlCol="0">
            <a:spAutoFit/>
          </a:bodyPr>
          <a:lstStyle/>
          <a:p>
            <a:pPr marL="12700" marR="5080">
              <a:lnSpc>
                <a:spcPct val="100000"/>
              </a:lnSpc>
              <a:spcBef>
                <a:spcPts val="105"/>
              </a:spcBef>
            </a:pPr>
            <a:r>
              <a:rPr dirty="0"/>
              <a:t>Một số </a:t>
            </a:r>
            <a:r>
              <a:rPr spc="-5" dirty="0"/>
              <a:t>quy </a:t>
            </a:r>
            <a:r>
              <a:rPr dirty="0"/>
              <a:t>trình </a:t>
            </a:r>
            <a:r>
              <a:rPr spc="-5" dirty="0"/>
              <a:t>nghiệp </a:t>
            </a:r>
            <a:r>
              <a:rPr dirty="0"/>
              <a:t>vụ </a:t>
            </a:r>
            <a:r>
              <a:rPr spc="-5" dirty="0"/>
              <a:t>trong </a:t>
            </a:r>
            <a:r>
              <a:rPr dirty="0"/>
              <a:t>Công</a:t>
            </a:r>
            <a:r>
              <a:rPr spc="-150" dirty="0"/>
              <a:t> </a:t>
            </a:r>
            <a:r>
              <a:rPr spc="-5" dirty="0"/>
              <a:t>ty  </a:t>
            </a:r>
            <a:r>
              <a:rPr dirty="0"/>
              <a:t>sản xuất xe </a:t>
            </a:r>
            <a:r>
              <a:rPr spc="-5" dirty="0"/>
              <a:t>đạp</a:t>
            </a:r>
            <a:r>
              <a:rPr spc="-90" dirty="0"/>
              <a:t> </a:t>
            </a:r>
            <a:r>
              <a:rPr spc="-5" dirty="0"/>
              <a:t>(tt)</a:t>
            </a:r>
          </a:p>
        </p:txBody>
      </p:sp>
      <p:sp>
        <p:nvSpPr>
          <p:cNvPr id="23" name="object 23"/>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15</a:t>
            </a:fld>
            <a:endParaRPr spc="-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2849" y="1500111"/>
            <a:ext cx="7859776" cy="441490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2209800" y="707751"/>
            <a:ext cx="5014595" cy="513715"/>
          </a:xfrm>
          <a:prstGeom prst="rect">
            <a:avLst/>
          </a:prstGeom>
        </p:spPr>
        <p:txBody>
          <a:bodyPr vert="horz" wrap="square" lIns="0" tIns="13335" rIns="0" bIns="0" rtlCol="0">
            <a:spAutoFit/>
          </a:bodyPr>
          <a:lstStyle/>
          <a:p>
            <a:pPr marL="12700">
              <a:lnSpc>
                <a:spcPct val="100000"/>
              </a:lnSpc>
              <a:spcBef>
                <a:spcPts val="105"/>
              </a:spcBef>
            </a:pPr>
            <a:r>
              <a:rPr spc="-5" dirty="0"/>
              <a:t>Cải thiện quy </a:t>
            </a:r>
            <a:r>
              <a:rPr dirty="0"/>
              <a:t>trình </a:t>
            </a:r>
            <a:r>
              <a:rPr spc="-5" dirty="0"/>
              <a:t>đặt</a:t>
            </a:r>
            <a:r>
              <a:rPr spc="-95" dirty="0"/>
              <a:t> </a:t>
            </a:r>
            <a:r>
              <a:rPr spc="-5" dirty="0"/>
              <a:t>hàng</a:t>
            </a:r>
          </a:p>
        </p:txBody>
      </p:sp>
      <p:sp>
        <p:nvSpPr>
          <p:cNvPr id="10" name="object 10"/>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16</a:t>
            </a:fld>
            <a:endParaRPr spc="-5" dirty="0"/>
          </a:p>
        </p:txBody>
      </p:sp>
      <p:sp>
        <p:nvSpPr>
          <p:cNvPr id="7" name="object 7"/>
          <p:cNvSpPr txBox="1"/>
          <p:nvPr/>
        </p:nvSpPr>
        <p:spPr>
          <a:xfrm>
            <a:off x="7072376" y="1509775"/>
            <a:ext cx="1857375" cy="2062480"/>
          </a:xfrm>
          <a:prstGeom prst="rect">
            <a:avLst/>
          </a:prstGeom>
          <a:solidFill>
            <a:srgbClr val="FFFCD5"/>
          </a:solidFill>
          <a:ln w="9525">
            <a:solidFill>
              <a:srgbClr val="003185"/>
            </a:solidFill>
          </a:ln>
        </p:spPr>
        <p:txBody>
          <a:bodyPr vert="horz" wrap="square" lIns="0" tIns="40640" rIns="0" bIns="0" rtlCol="0">
            <a:spAutoFit/>
          </a:bodyPr>
          <a:lstStyle/>
          <a:p>
            <a:pPr marL="92710" marR="106045">
              <a:lnSpc>
                <a:spcPct val="100000"/>
              </a:lnSpc>
              <a:spcBef>
                <a:spcPts val="320"/>
              </a:spcBef>
            </a:pPr>
            <a:r>
              <a:rPr sz="1600" spc="-5" dirty="0">
                <a:solidFill>
                  <a:srgbClr val="000308"/>
                </a:solidFill>
                <a:latin typeface="Arial"/>
                <a:cs typeface="Arial"/>
              </a:rPr>
              <a:t>Các hoạt </a:t>
            </a:r>
            <a:r>
              <a:rPr sz="1600" spc="-10" dirty="0">
                <a:solidFill>
                  <a:srgbClr val="000308"/>
                </a:solidFill>
                <a:latin typeface="Arial"/>
                <a:cs typeface="Arial"/>
              </a:rPr>
              <a:t>động  </a:t>
            </a:r>
            <a:r>
              <a:rPr sz="1600" spc="-5" dirty="0">
                <a:solidFill>
                  <a:srgbClr val="000308"/>
                </a:solidFill>
                <a:latin typeface="Arial"/>
                <a:cs typeface="Arial"/>
              </a:rPr>
              <a:t>mua </a:t>
            </a:r>
            <a:r>
              <a:rPr sz="1600" spc="-10" dirty="0">
                <a:solidFill>
                  <a:srgbClr val="000308"/>
                </a:solidFill>
                <a:latin typeface="Arial"/>
                <a:cs typeface="Arial"/>
              </a:rPr>
              <a:t>xe đạp </a:t>
            </a:r>
            <a:r>
              <a:rPr sz="1600" spc="-5" dirty="0">
                <a:solidFill>
                  <a:srgbClr val="000308"/>
                </a:solidFill>
                <a:latin typeface="Arial"/>
                <a:cs typeface="Arial"/>
              </a:rPr>
              <a:t>truy  vấn cả cơ sở </a:t>
            </a:r>
            <a:r>
              <a:rPr sz="1600" spc="-10" dirty="0">
                <a:solidFill>
                  <a:srgbClr val="000308"/>
                </a:solidFill>
                <a:latin typeface="Arial"/>
                <a:cs typeface="Arial"/>
              </a:rPr>
              <a:t>dữ  </a:t>
            </a:r>
            <a:r>
              <a:rPr sz="1600" spc="-5" dirty="0">
                <a:solidFill>
                  <a:srgbClr val="000308"/>
                </a:solidFill>
                <a:latin typeface="Arial"/>
                <a:cs typeface="Arial"/>
              </a:rPr>
              <a:t>liệu </a:t>
            </a:r>
            <a:r>
              <a:rPr sz="1600" dirty="0">
                <a:solidFill>
                  <a:srgbClr val="000308"/>
                </a:solidFill>
                <a:latin typeface="Arial"/>
                <a:cs typeface="Arial"/>
              </a:rPr>
              <a:t>về </a:t>
            </a:r>
            <a:r>
              <a:rPr sz="1600" spc="-10" dirty="0">
                <a:solidFill>
                  <a:srgbClr val="000308"/>
                </a:solidFill>
                <a:latin typeface="Arial"/>
                <a:cs typeface="Arial"/>
              </a:rPr>
              <a:t>nguyên  </a:t>
            </a:r>
            <a:r>
              <a:rPr sz="1600" spc="-5" dirty="0">
                <a:solidFill>
                  <a:srgbClr val="000308"/>
                </a:solidFill>
                <a:latin typeface="Arial"/>
                <a:cs typeface="Arial"/>
              </a:rPr>
              <a:t>liệu thô tồn kho và  cơ sở dữ liệu về  các sản</a:t>
            </a:r>
            <a:r>
              <a:rPr sz="1600" spc="-20" dirty="0">
                <a:solidFill>
                  <a:srgbClr val="000308"/>
                </a:solidFill>
                <a:latin typeface="Arial"/>
                <a:cs typeface="Arial"/>
              </a:rPr>
              <a:t> </a:t>
            </a:r>
            <a:r>
              <a:rPr sz="1600" spc="-10" dirty="0">
                <a:solidFill>
                  <a:srgbClr val="000308"/>
                </a:solidFill>
                <a:latin typeface="Arial"/>
                <a:cs typeface="Arial"/>
              </a:rPr>
              <a:t>phẩm</a:t>
            </a:r>
            <a:endParaRPr sz="1600">
              <a:latin typeface="Arial"/>
              <a:cs typeface="Arial"/>
            </a:endParaRPr>
          </a:p>
          <a:p>
            <a:pPr marL="92710">
              <a:lnSpc>
                <a:spcPts val="1910"/>
              </a:lnSpc>
            </a:pPr>
            <a:r>
              <a:rPr sz="1600" spc="-5" dirty="0">
                <a:solidFill>
                  <a:srgbClr val="000308"/>
                </a:solidFill>
                <a:latin typeface="Arial"/>
                <a:cs typeface="Arial"/>
              </a:rPr>
              <a:t>hoàn thiện tồn</a:t>
            </a:r>
            <a:r>
              <a:rPr sz="1600" spc="-20" dirty="0">
                <a:solidFill>
                  <a:srgbClr val="000308"/>
                </a:solidFill>
                <a:latin typeface="Arial"/>
                <a:cs typeface="Arial"/>
              </a:rPr>
              <a:t> </a:t>
            </a:r>
            <a:r>
              <a:rPr sz="1600" spc="-5" dirty="0">
                <a:solidFill>
                  <a:srgbClr val="000308"/>
                </a:solidFill>
                <a:latin typeface="Arial"/>
                <a:cs typeface="Arial"/>
              </a:rPr>
              <a:t>kho</a:t>
            </a:r>
            <a:endParaRPr sz="1600">
              <a:latin typeface="Arial"/>
              <a:cs typeface="Arial"/>
            </a:endParaRPr>
          </a:p>
        </p:txBody>
      </p:sp>
      <p:sp>
        <p:nvSpPr>
          <p:cNvPr id="8" name="object 8"/>
          <p:cNvSpPr/>
          <p:nvPr/>
        </p:nvSpPr>
        <p:spPr>
          <a:xfrm>
            <a:off x="1285875" y="2057400"/>
            <a:ext cx="4267200" cy="1727200"/>
          </a:xfrm>
          <a:custGeom>
            <a:avLst/>
            <a:gdLst/>
            <a:ahLst/>
            <a:cxnLst/>
            <a:rect l="l" t="t" r="r" b="b"/>
            <a:pathLst>
              <a:path w="4267200" h="1727200">
                <a:moveTo>
                  <a:pt x="0" y="863600"/>
                </a:moveTo>
                <a:lnTo>
                  <a:pt x="4041" y="810000"/>
                </a:lnTo>
                <a:lnTo>
                  <a:pt x="16007" y="757269"/>
                </a:lnTo>
                <a:lnTo>
                  <a:pt x="35662" y="705502"/>
                </a:lnTo>
                <a:lnTo>
                  <a:pt x="62770" y="654793"/>
                </a:lnTo>
                <a:lnTo>
                  <a:pt x="97095" y="605239"/>
                </a:lnTo>
                <a:lnTo>
                  <a:pt x="138401" y="556935"/>
                </a:lnTo>
                <a:lnTo>
                  <a:pt x="186452" y="509977"/>
                </a:lnTo>
                <a:lnTo>
                  <a:pt x="241012" y="464459"/>
                </a:lnTo>
                <a:lnTo>
                  <a:pt x="301846" y="420478"/>
                </a:lnTo>
                <a:lnTo>
                  <a:pt x="334541" y="399094"/>
                </a:lnTo>
                <a:lnTo>
                  <a:pt x="368716" y="378129"/>
                </a:lnTo>
                <a:lnTo>
                  <a:pt x="404341" y="357597"/>
                </a:lnTo>
                <a:lnTo>
                  <a:pt x="441388" y="337508"/>
                </a:lnTo>
                <a:lnTo>
                  <a:pt x="479825" y="317875"/>
                </a:lnTo>
                <a:lnTo>
                  <a:pt x="519625" y="298709"/>
                </a:lnTo>
                <a:lnTo>
                  <a:pt x="560756" y="280023"/>
                </a:lnTo>
                <a:lnTo>
                  <a:pt x="603191" y="261829"/>
                </a:lnTo>
                <a:lnTo>
                  <a:pt x="646898" y="244138"/>
                </a:lnTo>
                <a:lnTo>
                  <a:pt x="691850" y="226963"/>
                </a:lnTo>
                <a:lnTo>
                  <a:pt x="738016" y="210315"/>
                </a:lnTo>
                <a:lnTo>
                  <a:pt x="785366" y="194206"/>
                </a:lnTo>
                <a:lnTo>
                  <a:pt x="833872" y="178648"/>
                </a:lnTo>
                <a:lnTo>
                  <a:pt x="883504" y="163654"/>
                </a:lnTo>
                <a:lnTo>
                  <a:pt x="934232" y="149235"/>
                </a:lnTo>
                <a:lnTo>
                  <a:pt x="986027" y="135402"/>
                </a:lnTo>
                <a:lnTo>
                  <a:pt x="1038860" y="122169"/>
                </a:lnTo>
                <a:lnTo>
                  <a:pt x="1092700" y="109547"/>
                </a:lnTo>
                <a:lnTo>
                  <a:pt x="1147518" y="97547"/>
                </a:lnTo>
                <a:lnTo>
                  <a:pt x="1203286" y="86182"/>
                </a:lnTo>
                <a:lnTo>
                  <a:pt x="1259972" y="75464"/>
                </a:lnTo>
                <a:lnTo>
                  <a:pt x="1317549" y="65405"/>
                </a:lnTo>
                <a:lnTo>
                  <a:pt x="1375986" y="56016"/>
                </a:lnTo>
                <a:lnTo>
                  <a:pt x="1435254" y="47310"/>
                </a:lnTo>
                <a:lnTo>
                  <a:pt x="1495323" y="39298"/>
                </a:lnTo>
                <a:lnTo>
                  <a:pt x="1556164" y="31992"/>
                </a:lnTo>
                <a:lnTo>
                  <a:pt x="1617747" y="25405"/>
                </a:lnTo>
                <a:lnTo>
                  <a:pt x="1680043" y="19548"/>
                </a:lnTo>
                <a:lnTo>
                  <a:pt x="1743023" y="14433"/>
                </a:lnTo>
                <a:lnTo>
                  <a:pt x="1806656" y="10073"/>
                </a:lnTo>
                <a:lnTo>
                  <a:pt x="1870914" y="6478"/>
                </a:lnTo>
                <a:lnTo>
                  <a:pt x="1935767" y="3662"/>
                </a:lnTo>
                <a:lnTo>
                  <a:pt x="2001185" y="1635"/>
                </a:lnTo>
                <a:lnTo>
                  <a:pt x="2067139" y="410"/>
                </a:lnTo>
                <a:lnTo>
                  <a:pt x="2133600" y="0"/>
                </a:lnTo>
                <a:lnTo>
                  <a:pt x="2200053" y="410"/>
                </a:lnTo>
                <a:lnTo>
                  <a:pt x="2266001" y="1635"/>
                </a:lnTo>
                <a:lnTo>
                  <a:pt x="2331413" y="3662"/>
                </a:lnTo>
                <a:lnTo>
                  <a:pt x="2396260" y="6478"/>
                </a:lnTo>
                <a:lnTo>
                  <a:pt x="2460513" y="10073"/>
                </a:lnTo>
                <a:lnTo>
                  <a:pt x="2524142" y="14433"/>
                </a:lnTo>
                <a:lnTo>
                  <a:pt x="2587118" y="19548"/>
                </a:lnTo>
                <a:lnTo>
                  <a:pt x="2649410" y="25405"/>
                </a:lnTo>
                <a:lnTo>
                  <a:pt x="2710991" y="31992"/>
                </a:lnTo>
                <a:lnTo>
                  <a:pt x="2771829" y="39298"/>
                </a:lnTo>
                <a:lnTo>
                  <a:pt x="2831896" y="47310"/>
                </a:lnTo>
                <a:lnTo>
                  <a:pt x="2891161" y="56016"/>
                </a:lnTo>
                <a:lnTo>
                  <a:pt x="2949597" y="65405"/>
                </a:lnTo>
                <a:lnTo>
                  <a:pt x="3007172" y="75464"/>
                </a:lnTo>
                <a:lnTo>
                  <a:pt x="3063858" y="86182"/>
                </a:lnTo>
                <a:lnTo>
                  <a:pt x="3119625" y="97547"/>
                </a:lnTo>
                <a:lnTo>
                  <a:pt x="3174443" y="109547"/>
                </a:lnTo>
                <a:lnTo>
                  <a:pt x="3228283" y="122169"/>
                </a:lnTo>
                <a:lnTo>
                  <a:pt x="3281115" y="135402"/>
                </a:lnTo>
                <a:lnTo>
                  <a:pt x="3332911" y="149235"/>
                </a:lnTo>
                <a:lnTo>
                  <a:pt x="3383640" y="163654"/>
                </a:lnTo>
                <a:lnTo>
                  <a:pt x="3433272" y="178648"/>
                </a:lnTo>
                <a:lnTo>
                  <a:pt x="3481780" y="194206"/>
                </a:lnTo>
                <a:lnTo>
                  <a:pt x="3529132" y="210315"/>
                </a:lnTo>
                <a:lnTo>
                  <a:pt x="3575299" y="226963"/>
                </a:lnTo>
                <a:lnTo>
                  <a:pt x="3620252" y="244138"/>
                </a:lnTo>
                <a:lnTo>
                  <a:pt x="3663962" y="261829"/>
                </a:lnTo>
                <a:lnTo>
                  <a:pt x="3706398" y="280023"/>
                </a:lnTo>
                <a:lnTo>
                  <a:pt x="3747532" y="298709"/>
                </a:lnTo>
                <a:lnTo>
                  <a:pt x="3787333" y="317875"/>
                </a:lnTo>
                <a:lnTo>
                  <a:pt x="3825773" y="337508"/>
                </a:lnTo>
                <a:lnTo>
                  <a:pt x="3862821" y="357597"/>
                </a:lnTo>
                <a:lnTo>
                  <a:pt x="3898449" y="378129"/>
                </a:lnTo>
                <a:lnTo>
                  <a:pt x="3932627" y="399094"/>
                </a:lnTo>
                <a:lnTo>
                  <a:pt x="3965324" y="420478"/>
                </a:lnTo>
                <a:lnTo>
                  <a:pt x="4026163" y="464459"/>
                </a:lnTo>
                <a:lnTo>
                  <a:pt x="4080727" y="509977"/>
                </a:lnTo>
                <a:lnTo>
                  <a:pt x="4128783" y="556935"/>
                </a:lnTo>
                <a:lnTo>
                  <a:pt x="4170093" y="605239"/>
                </a:lnTo>
                <a:lnTo>
                  <a:pt x="4204422" y="654793"/>
                </a:lnTo>
                <a:lnTo>
                  <a:pt x="4231533" y="705502"/>
                </a:lnTo>
                <a:lnTo>
                  <a:pt x="4251190" y="757269"/>
                </a:lnTo>
                <a:lnTo>
                  <a:pt x="4263158" y="810000"/>
                </a:lnTo>
                <a:lnTo>
                  <a:pt x="4267200" y="863600"/>
                </a:lnTo>
                <a:lnTo>
                  <a:pt x="4266184" y="890502"/>
                </a:lnTo>
                <a:lnTo>
                  <a:pt x="4258150" y="943679"/>
                </a:lnTo>
                <a:lnTo>
                  <a:pt x="4242308" y="995940"/>
                </a:lnTo>
                <a:lnTo>
                  <a:pt x="4218894" y="1047190"/>
                </a:lnTo>
                <a:lnTo>
                  <a:pt x="4188145" y="1097333"/>
                </a:lnTo>
                <a:lnTo>
                  <a:pt x="4150296" y="1146274"/>
                </a:lnTo>
                <a:lnTo>
                  <a:pt x="4105584" y="1193917"/>
                </a:lnTo>
                <a:lnTo>
                  <a:pt x="4054244" y="1240167"/>
                </a:lnTo>
                <a:lnTo>
                  <a:pt x="3996513" y="1284928"/>
                </a:lnTo>
                <a:lnTo>
                  <a:pt x="3932627" y="1328105"/>
                </a:lnTo>
                <a:lnTo>
                  <a:pt x="3898449" y="1349070"/>
                </a:lnTo>
                <a:lnTo>
                  <a:pt x="3862821" y="1369602"/>
                </a:lnTo>
                <a:lnTo>
                  <a:pt x="3825773" y="1389691"/>
                </a:lnTo>
                <a:lnTo>
                  <a:pt x="3787333" y="1409324"/>
                </a:lnTo>
                <a:lnTo>
                  <a:pt x="3747532" y="1428490"/>
                </a:lnTo>
                <a:lnTo>
                  <a:pt x="3706398" y="1447176"/>
                </a:lnTo>
                <a:lnTo>
                  <a:pt x="3663962" y="1465370"/>
                </a:lnTo>
                <a:lnTo>
                  <a:pt x="3620252" y="1483061"/>
                </a:lnTo>
                <a:lnTo>
                  <a:pt x="3575299" y="1500236"/>
                </a:lnTo>
                <a:lnTo>
                  <a:pt x="3529132" y="1516884"/>
                </a:lnTo>
                <a:lnTo>
                  <a:pt x="3481780" y="1532993"/>
                </a:lnTo>
                <a:lnTo>
                  <a:pt x="3433272" y="1548551"/>
                </a:lnTo>
                <a:lnTo>
                  <a:pt x="3383640" y="1563545"/>
                </a:lnTo>
                <a:lnTo>
                  <a:pt x="3332911" y="1577964"/>
                </a:lnTo>
                <a:lnTo>
                  <a:pt x="3281115" y="1591797"/>
                </a:lnTo>
                <a:lnTo>
                  <a:pt x="3228283" y="1605030"/>
                </a:lnTo>
                <a:lnTo>
                  <a:pt x="3174443" y="1617652"/>
                </a:lnTo>
                <a:lnTo>
                  <a:pt x="3119625" y="1629652"/>
                </a:lnTo>
                <a:lnTo>
                  <a:pt x="3063858" y="1641017"/>
                </a:lnTo>
                <a:lnTo>
                  <a:pt x="3007172" y="1651735"/>
                </a:lnTo>
                <a:lnTo>
                  <a:pt x="2949597" y="1661794"/>
                </a:lnTo>
                <a:lnTo>
                  <a:pt x="2891161" y="1671183"/>
                </a:lnTo>
                <a:lnTo>
                  <a:pt x="2831896" y="1679889"/>
                </a:lnTo>
                <a:lnTo>
                  <a:pt x="2771829" y="1687901"/>
                </a:lnTo>
                <a:lnTo>
                  <a:pt x="2710991" y="1695207"/>
                </a:lnTo>
                <a:lnTo>
                  <a:pt x="2649410" y="1701794"/>
                </a:lnTo>
                <a:lnTo>
                  <a:pt x="2587118" y="1707651"/>
                </a:lnTo>
                <a:lnTo>
                  <a:pt x="2524142" y="1712766"/>
                </a:lnTo>
                <a:lnTo>
                  <a:pt x="2460513" y="1717126"/>
                </a:lnTo>
                <a:lnTo>
                  <a:pt x="2396260" y="1720721"/>
                </a:lnTo>
                <a:lnTo>
                  <a:pt x="2331413" y="1723537"/>
                </a:lnTo>
                <a:lnTo>
                  <a:pt x="2266001" y="1725564"/>
                </a:lnTo>
                <a:lnTo>
                  <a:pt x="2200053" y="1726789"/>
                </a:lnTo>
                <a:lnTo>
                  <a:pt x="2133600" y="1727200"/>
                </a:lnTo>
                <a:lnTo>
                  <a:pt x="2067139" y="1726789"/>
                </a:lnTo>
                <a:lnTo>
                  <a:pt x="2001185" y="1725564"/>
                </a:lnTo>
                <a:lnTo>
                  <a:pt x="1935767" y="1723537"/>
                </a:lnTo>
                <a:lnTo>
                  <a:pt x="1870914" y="1720721"/>
                </a:lnTo>
                <a:lnTo>
                  <a:pt x="1806656" y="1717126"/>
                </a:lnTo>
                <a:lnTo>
                  <a:pt x="1743023" y="1712766"/>
                </a:lnTo>
                <a:lnTo>
                  <a:pt x="1680043" y="1707651"/>
                </a:lnTo>
                <a:lnTo>
                  <a:pt x="1617747" y="1701794"/>
                </a:lnTo>
                <a:lnTo>
                  <a:pt x="1556164" y="1695207"/>
                </a:lnTo>
                <a:lnTo>
                  <a:pt x="1495323" y="1687901"/>
                </a:lnTo>
                <a:lnTo>
                  <a:pt x="1435254" y="1679889"/>
                </a:lnTo>
                <a:lnTo>
                  <a:pt x="1375986" y="1671183"/>
                </a:lnTo>
                <a:lnTo>
                  <a:pt x="1317549" y="1661794"/>
                </a:lnTo>
                <a:lnTo>
                  <a:pt x="1259972" y="1651735"/>
                </a:lnTo>
                <a:lnTo>
                  <a:pt x="1203286" y="1641017"/>
                </a:lnTo>
                <a:lnTo>
                  <a:pt x="1147518" y="1629652"/>
                </a:lnTo>
                <a:lnTo>
                  <a:pt x="1092700" y="1617652"/>
                </a:lnTo>
                <a:lnTo>
                  <a:pt x="1038860" y="1605030"/>
                </a:lnTo>
                <a:lnTo>
                  <a:pt x="986027" y="1591797"/>
                </a:lnTo>
                <a:lnTo>
                  <a:pt x="934232" y="1577964"/>
                </a:lnTo>
                <a:lnTo>
                  <a:pt x="883504" y="1563545"/>
                </a:lnTo>
                <a:lnTo>
                  <a:pt x="833872" y="1548551"/>
                </a:lnTo>
                <a:lnTo>
                  <a:pt x="785366" y="1532993"/>
                </a:lnTo>
                <a:lnTo>
                  <a:pt x="738016" y="1516884"/>
                </a:lnTo>
                <a:lnTo>
                  <a:pt x="691850" y="1500236"/>
                </a:lnTo>
                <a:lnTo>
                  <a:pt x="646898" y="1483061"/>
                </a:lnTo>
                <a:lnTo>
                  <a:pt x="603191" y="1465370"/>
                </a:lnTo>
                <a:lnTo>
                  <a:pt x="560756" y="1447176"/>
                </a:lnTo>
                <a:lnTo>
                  <a:pt x="519625" y="1428490"/>
                </a:lnTo>
                <a:lnTo>
                  <a:pt x="479825" y="1409324"/>
                </a:lnTo>
                <a:lnTo>
                  <a:pt x="441388" y="1389691"/>
                </a:lnTo>
                <a:lnTo>
                  <a:pt x="404341" y="1369602"/>
                </a:lnTo>
                <a:lnTo>
                  <a:pt x="368716" y="1349070"/>
                </a:lnTo>
                <a:lnTo>
                  <a:pt x="334541" y="1328105"/>
                </a:lnTo>
                <a:lnTo>
                  <a:pt x="301846" y="1306721"/>
                </a:lnTo>
                <a:lnTo>
                  <a:pt x="241012" y="1262740"/>
                </a:lnTo>
                <a:lnTo>
                  <a:pt x="186452" y="1217222"/>
                </a:lnTo>
                <a:lnTo>
                  <a:pt x="138401" y="1170264"/>
                </a:lnTo>
                <a:lnTo>
                  <a:pt x="97095" y="1121960"/>
                </a:lnTo>
                <a:lnTo>
                  <a:pt x="62770" y="1072406"/>
                </a:lnTo>
                <a:lnTo>
                  <a:pt x="35662" y="1021697"/>
                </a:lnTo>
                <a:lnTo>
                  <a:pt x="16007" y="969930"/>
                </a:lnTo>
                <a:lnTo>
                  <a:pt x="4041" y="917199"/>
                </a:lnTo>
                <a:lnTo>
                  <a:pt x="0" y="863600"/>
                </a:lnTo>
                <a:close/>
              </a:path>
            </a:pathLst>
          </a:custGeom>
          <a:ln w="25400">
            <a:solidFill>
              <a:srgbClr val="00215F"/>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33400" y="685800"/>
            <a:ext cx="8534400" cy="1306127"/>
          </a:xfrm>
          <a:prstGeom prst="rect">
            <a:avLst/>
          </a:prstGeom>
        </p:spPr>
        <p:txBody>
          <a:bodyPr vert="horz" wrap="square" lIns="0" tIns="13335" rIns="0" bIns="0" rtlCol="0">
            <a:spAutoFit/>
          </a:bodyPr>
          <a:lstStyle/>
          <a:p>
            <a:pPr marL="701675" marR="5080" indent="-689610">
              <a:lnSpc>
                <a:spcPct val="100000"/>
              </a:lnSpc>
              <a:spcBef>
                <a:spcPts val="105"/>
              </a:spcBef>
              <a:tabLst>
                <a:tab pos="779145" algn="l"/>
              </a:tabLst>
            </a:pPr>
            <a:r>
              <a:rPr sz="2800" b="1" dirty="0">
                <a:latin typeface="Arial" panose="020B0604020202020204" pitchFamily="34" charset="0"/>
                <a:cs typeface="Arial" panose="020B0604020202020204" pitchFamily="34" charset="0"/>
              </a:rPr>
              <a:t>Q6		</a:t>
            </a:r>
            <a:r>
              <a:rPr sz="2800" b="1" dirty="0">
                <a:latin typeface="Arial"/>
                <a:cs typeface="Arial"/>
              </a:rPr>
              <a:t>Chiến lược cạnh tranh xác định</a:t>
            </a:r>
            <a:r>
              <a:rPr sz="2800" b="1" spc="-225" dirty="0">
                <a:latin typeface="Arial"/>
                <a:cs typeface="Arial"/>
              </a:rPr>
              <a:t> </a:t>
            </a:r>
            <a:r>
              <a:rPr sz="2800" b="1" dirty="0" err="1">
                <a:latin typeface="Arial"/>
                <a:cs typeface="Arial"/>
              </a:rPr>
              <a:t>quy</a:t>
            </a:r>
            <a:r>
              <a:rPr sz="2800" b="1" dirty="0">
                <a:latin typeface="Arial"/>
                <a:cs typeface="Arial"/>
              </a:rPr>
              <a:t> </a:t>
            </a:r>
            <a:r>
              <a:rPr sz="2800" b="1" dirty="0" err="1" smtClean="0">
                <a:latin typeface="Arial"/>
                <a:cs typeface="Arial"/>
              </a:rPr>
              <a:t>trình</a:t>
            </a:r>
            <a:r>
              <a:rPr sz="2800" b="1" dirty="0" smtClean="0">
                <a:latin typeface="Arial"/>
                <a:cs typeface="Arial"/>
              </a:rPr>
              <a:t> </a:t>
            </a:r>
            <a:r>
              <a:rPr sz="2800" b="1" dirty="0">
                <a:latin typeface="Arial"/>
                <a:cs typeface="Arial"/>
              </a:rPr>
              <a:t>nghiệp </a:t>
            </a:r>
            <a:r>
              <a:rPr sz="2800" b="1" spc="-5" dirty="0">
                <a:latin typeface="Arial"/>
                <a:cs typeface="Arial"/>
              </a:rPr>
              <a:t>vụ và cấu trúc của </a:t>
            </a:r>
            <a:r>
              <a:rPr sz="2800" b="1" dirty="0">
                <a:latin typeface="Arial"/>
                <a:cs typeface="Arial"/>
              </a:rPr>
              <a:t>hệ  </a:t>
            </a:r>
            <a:r>
              <a:rPr sz="2800" b="1" spc="-5" dirty="0">
                <a:latin typeface="Arial"/>
                <a:cs typeface="Arial"/>
              </a:rPr>
              <a:t>thống thông</a:t>
            </a:r>
            <a:r>
              <a:rPr sz="2800" b="1" spc="-60" dirty="0">
                <a:latin typeface="Arial"/>
                <a:cs typeface="Arial"/>
              </a:rPr>
              <a:t> </a:t>
            </a:r>
            <a:r>
              <a:rPr sz="2800" b="1" spc="-5" dirty="0">
                <a:latin typeface="Arial"/>
                <a:cs typeface="Arial"/>
              </a:rPr>
              <a:t>tin?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17</a:t>
            </a:fld>
            <a:endParaRPr spc="-5" dirty="0"/>
          </a:p>
        </p:txBody>
      </p:sp>
      <p:sp>
        <p:nvSpPr>
          <p:cNvPr id="6" name="object 6"/>
          <p:cNvSpPr/>
          <p:nvPr/>
        </p:nvSpPr>
        <p:spPr>
          <a:xfrm>
            <a:off x="609600" y="2286000"/>
            <a:ext cx="7848600" cy="306857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18</a:t>
            </a:fld>
            <a:endParaRPr spc="-5" dirty="0"/>
          </a:p>
        </p:txBody>
      </p:sp>
      <p:sp>
        <p:nvSpPr>
          <p:cNvPr id="6" name="object 6"/>
          <p:cNvSpPr/>
          <p:nvPr/>
        </p:nvSpPr>
        <p:spPr>
          <a:xfrm>
            <a:off x="609600" y="1981200"/>
            <a:ext cx="7823200" cy="4105275"/>
          </a:xfrm>
          <a:prstGeom prst="rect">
            <a:avLst/>
          </a:prstGeom>
          <a:blipFill>
            <a:blip r:embed="rId2" cstate="print"/>
            <a:stretch>
              <a:fillRect/>
            </a:stretch>
          </a:blipFill>
        </p:spPr>
        <p:txBody>
          <a:bodyPr wrap="square" lIns="0" tIns="0" rIns="0" bIns="0" rtlCol="0"/>
          <a:lstStyle/>
          <a:p>
            <a:endParaRPr/>
          </a:p>
        </p:txBody>
      </p:sp>
      <p:sp>
        <p:nvSpPr>
          <p:cNvPr id="9" name="object 5"/>
          <p:cNvSpPr txBox="1">
            <a:spLocks noGrp="1"/>
          </p:cNvSpPr>
          <p:nvPr>
            <p:ph type="title"/>
          </p:nvPr>
        </p:nvSpPr>
        <p:spPr>
          <a:xfrm>
            <a:off x="533400" y="685800"/>
            <a:ext cx="8534400" cy="1306127"/>
          </a:xfrm>
          <a:prstGeom prst="rect">
            <a:avLst/>
          </a:prstGeom>
        </p:spPr>
        <p:txBody>
          <a:bodyPr vert="horz" wrap="square" lIns="0" tIns="13335" rIns="0" bIns="0" rtlCol="0">
            <a:spAutoFit/>
          </a:bodyPr>
          <a:lstStyle/>
          <a:p>
            <a:pPr marL="701675" marR="5080" indent="-689610">
              <a:lnSpc>
                <a:spcPct val="100000"/>
              </a:lnSpc>
              <a:spcBef>
                <a:spcPts val="105"/>
              </a:spcBef>
              <a:tabLst>
                <a:tab pos="779145" algn="l"/>
              </a:tabLst>
            </a:pPr>
            <a:r>
              <a:rPr sz="2800" b="1" dirty="0">
                <a:latin typeface="Arial" panose="020B0604020202020204" pitchFamily="34" charset="0"/>
                <a:cs typeface="Arial" panose="020B0604020202020204" pitchFamily="34" charset="0"/>
              </a:rPr>
              <a:t>Q6		</a:t>
            </a:r>
            <a:r>
              <a:rPr sz="2800" b="1" dirty="0">
                <a:latin typeface="Arial"/>
                <a:cs typeface="Arial"/>
              </a:rPr>
              <a:t>Chiến lược cạnh tranh xác định</a:t>
            </a:r>
            <a:r>
              <a:rPr sz="2800" b="1" spc="-225" dirty="0">
                <a:latin typeface="Arial"/>
                <a:cs typeface="Arial"/>
              </a:rPr>
              <a:t> </a:t>
            </a:r>
            <a:r>
              <a:rPr sz="2800" b="1" dirty="0" err="1">
                <a:latin typeface="Arial"/>
                <a:cs typeface="Arial"/>
              </a:rPr>
              <a:t>quy</a:t>
            </a:r>
            <a:r>
              <a:rPr sz="2800" b="1" dirty="0">
                <a:latin typeface="Arial"/>
                <a:cs typeface="Arial"/>
              </a:rPr>
              <a:t> </a:t>
            </a:r>
            <a:r>
              <a:rPr sz="2800" b="1" dirty="0" err="1" smtClean="0">
                <a:latin typeface="Arial"/>
                <a:cs typeface="Arial"/>
              </a:rPr>
              <a:t>trình</a:t>
            </a:r>
            <a:r>
              <a:rPr sz="2800" b="1" dirty="0" smtClean="0">
                <a:latin typeface="Arial"/>
                <a:cs typeface="Arial"/>
              </a:rPr>
              <a:t> </a:t>
            </a:r>
            <a:r>
              <a:rPr sz="2800" b="1" dirty="0">
                <a:latin typeface="Arial"/>
                <a:cs typeface="Arial"/>
              </a:rPr>
              <a:t>nghiệp </a:t>
            </a:r>
            <a:r>
              <a:rPr sz="2800" b="1" spc="-5" dirty="0">
                <a:latin typeface="Arial"/>
                <a:cs typeface="Arial"/>
              </a:rPr>
              <a:t>vụ và cấu trúc của </a:t>
            </a:r>
            <a:r>
              <a:rPr sz="2800" b="1" dirty="0">
                <a:latin typeface="Arial"/>
                <a:cs typeface="Arial"/>
              </a:rPr>
              <a:t>hệ  </a:t>
            </a:r>
            <a:r>
              <a:rPr sz="2800" b="1" spc="-5" dirty="0">
                <a:latin typeface="Arial"/>
                <a:cs typeface="Arial"/>
              </a:rPr>
              <a:t>thống thông</a:t>
            </a:r>
            <a:r>
              <a:rPr sz="2800" b="1" spc="-60" dirty="0">
                <a:latin typeface="Arial"/>
                <a:cs typeface="Arial"/>
              </a:rPr>
              <a:t> </a:t>
            </a:r>
            <a:r>
              <a:rPr sz="2800" b="1" spc="-5" dirty="0">
                <a:latin typeface="Arial"/>
                <a:cs typeface="Arial"/>
              </a:rPr>
              <a:t>tin?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12140" y="684021"/>
            <a:ext cx="5915025" cy="513715"/>
          </a:xfrm>
          <a:prstGeom prst="rect">
            <a:avLst/>
          </a:prstGeom>
        </p:spPr>
        <p:txBody>
          <a:bodyPr vert="horz" wrap="square" lIns="0" tIns="13335" rIns="0" bIns="0" rtlCol="0">
            <a:spAutoFit/>
          </a:bodyPr>
          <a:lstStyle/>
          <a:p>
            <a:pPr marL="12700">
              <a:lnSpc>
                <a:spcPct val="100000"/>
              </a:lnSpc>
              <a:spcBef>
                <a:spcPts val="105"/>
              </a:spcBef>
            </a:pPr>
            <a:r>
              <a:rPr spc="-5" dirty="0"/>
              <a:t>Dịch </a:t>
            </a:r>
            <a:r>
              <a:rPr dirty="0"/>
              <a:t>vụ cho </a:t>
            </a:r>
            <a:r>
              <a:rPr spc="-5" dirty="0"/>
              <a:t>thuê </a:t>
            </a:r>
            <a:r>
              <a:rPr dirty="0"/>
              <a:t>xe </a:t>
            </a:r>
            <a:r>
              <a:rPr spc="-5" dirty="0"/>
              <a:t>đạp </a:t>
            </a:r>
            <a:r>
              <a:rPr dirty="0"/>
              <a:t>cao</a:t>
            </a:r>
            <a:r>
              <a:rPr spc="-125" dirty="0"/>
              <a:t> </a:t>
            </a:r>
            <a:r>
              <a:rPr dirty="0"/>
              <a:t>cấp</a:t>
            </a:r>
          </a:p>
        </p:txBody>
      </p:sp>
      <p:sp>
        <p:nvSpPr>
          <p:cNvPr id="10" name="object 10"/>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19</a:t>
            </a:fld>
            <a:endParaRPr spc="-5" dirty="0"/>
          </a:p>
        </p:txBody>
      </p:sp>
      <p:sp>
        <p:nvSpPr>
          <p:cNvPr id="6" name="object 6"/>
          <p:cNvSpPr/>
          <p:nvPr/>
        </p:nvSpPr>
        <p:spPr>
          <a:xfrm>
            <a:off x="569912" y="1600200"/>
            <a:ext cx="7964424" cy="426720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642912" y="1524012"/>
            <a:ext cx="1871980" cy="708025"/>
          </a:xfrm>
          <a:prstGeom prst="rect">
            <a:avLst/>
          </a:prstGeom>
          <a:solidFill>
            <a:srgbClr val="FFFBB9"/>
          </a:solidFill>
          <a:ln w="9525">
            <a:solidFill>
              <a:srgbClr val="003185"/>
            </a:solidFill>
          </a:ln>
        </p:spPr>
        <p:txBody>
          <a:bodyPr vert="horz" wrap="square" lIns="0" tIns="38735" rIns="0" bIns="0" rtlCol="0">
            <a:spAutoFit/>
          </a:bodyPr>
          <a:lstStyle/>
          <a:p>
            <a:pPr marL="273050">
              <a:lnSpc>
                <a:spcPct val="100000"/>
              </a:lnSpc>
              <a:spcBef>
                <a:spcPts val="305"/>
              </a:spcBef>
            </a:pPr>
            <a:r>
              <a:rPr sz="2000" dirty="0">
                <a:solidFill>
                  <a:srgbClr val="000308"/>
                </a:solidFill>
                <a:latin typeface="Arial"/>
                <a:cs typeface="Arial"/>
              </a:rPr>
              <a:t>Mở rộng</a:t>
            </a:r>
            <a:r>
              <a:rPr sz="2000" spc="-135" dirty="0">
                <a:solidFill>
                  <a:srgbClr val="000308"/>
                </a:solidFill>
                <a:latin typeface="Arial"/>
                <a:cs typeface="Arial"/>
              </a:rPr>
              <a:t> </a:t>
            </a:r>
            <a:r>
              <a:rPr sz="2000" spc="5" dirty="0">
                <a:solidFill>
                  <a:srgbClr val="000308"/>
                </a:solidFill>
                <a:latin typeface="Arial"/>
                <a:cs typeface="Arial"/>
              </a:rPr>
              <a:t>sử</a:t>
            </a:r>
            <a:endParaRPr sz="2000">
              <a:latin typeface="Arial"/>
              <a:cs typeface="Arial"/>
            </a:endParaRPr>
          </a:p>
          <a:p>
            <a:pPr marL="293370">
              <a:lnSpc>
                <a:spcPct val="100000"/>
              </a:lnSpc>
            </a:pPr>
            <a:r>
              <a:rPr sz="2000" dirty="0">
                <a:solidFill>
                  <a:srgbClr val="000308"/>
                </a:solidFill>
                <a:latin typeface="Arial"/>
                <a:cs typeface="Arial"/>
              </a:rPr>
              <a:t>dụng</a:t>
            </a:r>
            <a:r>
              <a:rPr sz="2000" spc="-95" dirty="0">
                <a:solidFill>
                  <a:srgbClr val="000308"/>
                </a:solidFill>
                <a:latin typeface="Arial"/>
                <a:cs typeface="Arial"/>
              </a:rPr>
              <a:t> </a:t>
            </a:r>
            <a:r>
              <a:rPr sz="2000" dirty="0">
                <a:solidFill>
                  <a:srgbClr val="000308"/>
                </a:solidFill>
                <a:latin typeface="Arial"/>
                <a:cs typeface="Arial"/>
              </a:rPr>
              <a:t>HTTT</a:t>
            </a:r>
            <a:endParaRPr sz="2000">
              <a:latin typeface="Arial"/>
              <a:cs typeface="Arial"/>
            </a:endParaRPr>
          </a:p>
        </p:txBody>
      </p:sp>
      <p:sp>
        <p:nvSpPr>
          <p:cNvPr id="8" name="object 8"/>
          <p:cNvSpPr/>
          <p:nvPr/>
        </p:nvSpPr>
        <p:spPr>
          <a:xfrm>
            <a:off x="2667000" y="1447800"/>
            <a:ext cx="5867400" cy="4572000"/>
          </a:xfrm>
          <a:custGeom>
            <a:avLst/>
            <a:gdLst/>
            <a:ahLst/>
            <a:cxnLst/>
            <a:rect l="l" t="t" r="r" b="b"/>
            <a:pathLst>
              <a:path w="5867400" h="4572000">
                <a:moveTo>
                  <a:pt x="0" y="4038600"/>
                </a:moveTo>
                <a:lnTo>
                  <a:pt x="2024" y="3990042"/>
                </a:lnTo>
                <a:lnTo>
                  <a:pt x="7979" y="3942707"/>
                </a:lnTo>
                <a:lnTo>
                  <a:pt x="17691" y="3896783"/>
                </a:lnTo>
                <a:lnTo>
                  <a:pt x="30985" y="3852458"/>
                </a:lnTo>
                <a:lnTo>
                  <a:pt x="47687" y="3809921"/>
                </a:lnTo>
                <a:lnTo>
                  <a:pt x="67620" y="3769360"/>
                </a:lnTo>
                <a:lnTo>
                  <a:pt x="90611" y="3730962"/>
                </a:lnTo>
                <a:lnTo>
                  <a:pt x="116484" y="3694916"/>
                </a:lnTo>
                <a:lnTo>
                  <a:pt x="145065" y="3661410"/>
                </a:lnTo>
                <a:lnTo>
                  <a:pt x="176179" y="3630632"/>
                </a:lnTo>
                <a:lnTo>
                  <a:pt x="209652" y="3602770"/>
                </a:lnTo>
                <a:lnTo>
                  <a:pt x="245307" y="3578013"/>
                </a:lnTo>
                <a:lnTo>
                  <a:pt x="282971" y="3556548"/>
                </a:lnTo>
                <a:lnTo>
                  <a:pt x="322469" y="3538564"/>
                </a:lnTo>
                <a:lnTo>
                  <a:pt x="363625" y="3524250"/>
                </a:lnTo>
                <a:lnTo>
                  <a:pt x="406266" y="3513792"/>
                </a:lnTo>
                <a:lnTo>
                  <a:pt x="450215" y="3507379"/>
                </a:lnTo>
                <a:lnTo>
                  <a:pt x="495300" y="3505200"/>
                </a:lnTo>
                <a:lnTo>
                  <a:pt x="540384" y="3507379"/>
                </a:lnTo>
                <a:lnTo>
                  <a:pt x="584333" y="3513792"/>
                </a:lnTo>
                <a:lnTo>
                  <a:pt x="626974" y="3524250"/>
                </a:lnTo>
                <a:lnTo>
                  <a:pt x="668130" y="3538564"/>
                </a:lnTo>
                <a:lnTo>
                  <a:pt x="707628" y="3556548"/>
                </a:lnTo>
                <a:lnTo>
                  <a:pt x="745292" y="3578013"/>
                </a:lnTo>
                <a:lnTo>
                  <a:pt x="780947" y="3602770"/>
                </a:lnTo>
                <a:lnTo>
                  <a:pt x="814420" y="3630632"/>
                </a:lnTo>
                <a:lnTo>
                  <a:pt x="845534" y="3661409"/>
                </a:lnTo>
                <a:lnTo>
                  <a:pt x="874115" y="3694916"/>
                </a:lnTo>
                <a:lnTo>
                  <a:pt x="899988" y="3730962"/>
                </a:lnTo>
                <a:lnTo>
                  <a:pt x="922979" y="3769359"/>
                </a:lnTo>
                <a:lnTo>
                  <a:pt x="942912" y="3809921"/>
                </a:lnTo>
                <a:lnTo>
                  <a:pt x="959614" y="3852458"/>
                </a:lnTo>
                <a:lnTo>
                  <a:pt x="972908" y="3896783"/>
                </a:lnTo>
                <a:lnTo>
                  <a:pt x="982620" y="3942707"/>
                </a:lnTo>
                <a:lnTo>
                  <a:pt x="988575" y="3990042"/>
                </a:lnTo>
                <a:lnTo>
                  <a:pt x="990600" y="4038600"/>
                </a:lnTo>
                <a:lnTo>
                  <a:pt x="988575" y="4087150"/>
                </a:lnTo>
                <a:lnTo>
                  <a:pt x="982620" y="4134479"/>
                </a:lnTo>
                <a:lnTo>
                  <a:pt x="972908" y="4180399"/>
                </a:lnTo>
                <a:lnTo>
                  <a:pt x="959614" y="4224720"/>
                </a:lnTo>
                <a:lnTo>
                  <a:pt x="942912" y="4267256"/>
                </a:lnTo>
                <a:lnTo>
                  <a:pt x="922979" y="4307817"/>
                </a:lnTo>
                <a:lnTo>
                  <a:pt x="899988" y="4346215"/>
                </a:lnTo>
                <a:lnTo>
                  <a:pt x="874115" y="4382263"/>
                </a:lnTo>
                <a:lnTo>
                  <a:pt x="845534" y="4415770"/>
                </a:lnTo>
                <a:lnTo>
                  <a:pt x="814420" y="4446551"/>
                </a:lnTo>
                <a:lnTo>
                  <a:pt x="780947" y="4474415"/>
                </a:lnTo>
                <a:lnTo>
                  <a:pt x="745292" y="4499175"/>
                </a:lnTo>
                <a:lnTo>
                  <a:pt x="707628" y="4520642"/>
                </a:lnTo>
                <a:lnTo>
                  <a:pt x="668130" y="4538629"/>
                </a:lnTo>
                <a:lnTo>
                  <a:pt x="626974" y="4552946"/>
                </a:lnTo>
                <a:lnTo>
                  <a:pt x="584333" y="4563406"/>
                </a:lnTo>
                <a:lnTo>
                  <a:pt x="540384" y="4569820"/>
                </a:lnTo>
                <a:lnTo>
                  <a:pt x="495300" y="4572000"/>
                </a:lnTo>
                <a:lnTo>
                  <a:pt x="450215" y="4569820"/>
                </a:lnTo>
                <a:lnTo>
                  <a:pt x="406266" y="4563406"/>
                </a:lnTo>
                <a:lnTo>
                  <a:pt x="363625" y="4552946"/>
                </a:lnTo>
                <a:lnTo>
                  <a:pt x="322469" y="4538629"/>
                </a:lnTo>
                <a:lnTo>
                  <a:pt x="282971" y="4520642"/>
                </a:lnTo>
                <a:lnTo>
                  <a:pt x="245307" y="4499175"/>
                </a:lnTo>
                <a:lnTo>
                  <a:pt x="209652" y="4474415"/>
                </a:lnTo>
                <a:lnTo>
                  <a:pt x="176179" y="4446551"/>
                </a:lnTo>
                <a:lnTo>
                  <a:pt x="145065" y="4415770"/>
                </a:lnTo>
                <a:lnTo>
                  <a:pt x="116484" y="4382263"/>
                </a:lnTo>
                <a:lnTo>
                  <a:pt x="90611" y="4346215"/>
                </a:lnTo>
                <a:lnTo>
                  <a:pt x="67620" y="4307817"/>
                </a:lnTo>
                <a:lnTo>
                  <a:pt x="47687" y="4267256"/>
                </a:lnTo>
                <a:lnTo>
                  <a:pt x="30985" y="4224720"/>
                </a:lnTo>
                <a:lnTo>
                  <a:pt x="17691" y="4180399"/>
                </a:lnTo>
                <a:lnTo>
                  <a:pt x="7979" y="4134479"/>
                </a:lnTo>
                <a:lnTo>
                  <a:pt x="2024" y="4087150"/>
                </a:lnTo>
                <a:lnTo>
                  <a:pt x="0" y="4038600"/>
                </a:lnTo>
                <a:close/>
              </a:path>
              <a:path w="5867400" h="4572000">
                <a:moveTo>
                  <a:pt x="838200" y="533400"/>
                </a:moveTo>
                <a:lnTo>
                  <a:pt x="840224" y="484842"/>
                </a:lnTo>
                <a:lnTo>
                  <a:pt x="846179" y="437507"/>
                </a:lnTo>
                <a:lnTo>
                  <a:pt x="855891" y="391583"/>
                </a:lnTo>
                <a:lnTo>
                  <a:pt x="869185" y="347258"/>
                </a:lnTo>
                <a:lnTo>
                  <a:pt x="885887" y="304721"/>
                </a:lnTo>
                <a:lnTo>
                  <a:pt x="905820" y="264160"/>
                </a:lnTo>
                <a:lnTo>
                  <a:pt x="928811" y="225762"/>
                </a:lnTo>
                <a:lnTo>
                  <a:pt x="954684" y="189716"/>
                </a:lnTo>
                <a:lnTo>
                  <a:pt x="983265" y="156210"/>
                </a:lnTo>
                <a:lnTo>
                  <a:pt x="1014379" y="125432"/>
                </a:lnTo>
                <a:lnTo>
                  <a:pt x="1047852" y="97570"/>
                </a:lnTo>
                <a:lnTo>
                  <a:pt x="1083507" y="72813"/>
                </a:lnTo>
                <a:lnTo>
                  <a:pt x="1121171" y="51348"/>
                </a:lnTo>
                <a:lnTo>
                  <a:pt x="1160669" y="33364"/>
                </a:lnTo>
                <a:lnTo>
                  <a:pt x="1201825" y="19050"/>
                </a:lnTo>
                <a:lnTo>
                  <a:pt x="1244466" y="8592"/>
                </a:lnTo>
                <a:lnTo>
                  <a:pt x="1288415" y="2179"/>
                </a:lnTo>
                <a:lnTo>
                  <a:pt x="1333500" y="0"/>
                </a:lnTo>
                <a:lnTo>
                  <a:pt x="1378584" y="2179"/>
                </a:lnTo>
                <a:lnTo>
                  <a:pt x="1422533" y="8592"/>
                </a:lnTo>
                <a:lnTo>
                  <a:pt x="1465174" y="19050"/>
                </a:lnTo>
                <a:lnTo>
                  <a:pt x="1506330" y="33364"/>
                </a:lnTo>
                <a:lnTo>
                  <a:pt x="1545828" y="51348"/>
                </a:lnTo>
                <a:lnTo>
                  <a:pt x="1583492" y="72813"/>
                </a:lnTo>
                <a:lnTo>
                  <a:pt x="1619147" y="97570"/>
                </a:lnTo>
                <a:lnTo>
                  <a:pt x="1652620" y="125432"/>
                </a:lnTo>
                <a:lnTo>
                  <a:pt x="1683734" y="156209"/>
                </a:lnTo>
                <a:lnTo>
                  <a:pt x="1712315" y="189716"/>
                </a:lnTo>
                <a:lnTo>
                  <a:pt x="1738188" y="225762"/>
                </a:lnTo>
                <a:lnTo>
                  <a:pt x="1761179" y="264159"/>
                </a:lnTo>
                <a:lnTo>
                  <a:pt x="1781112" y="304721"/>
                </a:lnTo>
                <a:lnTo>
                  <a:pt x="1797814" y="347258"/>
                </a:lnTo>
                <a:lnTo>
                  <a:pt x="1811108" y="391583"/>
                </a:lnTo>
                <a:lnTo>
                  <a:pt x="1820820" y="437507"/>
                </a:lnTo>
                <a:lnTo>
                  <a:pt x="1826775" y="484842"/>
                </a:lnTo>
                <a:lnTo>
                  <a:pt x="1828800" y="533400"/>
                </a:lnTo>
                <a:lnTo>
                  <a:pt x="1826775" y="581957"/>
                </a:lnTo>
                <a:lnTo>
                  <a:pt x="1820820" y="629292"/>
                </a:lnTo>
                <a:lnTo>
                  <a:pt x="1811108" y="675216"/>
                </a:lnTo>
                <a:lnTo>
                  <a:pt x="1797814" y="719541"/>
                </a:lnTo>
                <a:lnTo>
                  <a:pt x="1781112" y="762078"/>
                </a:lnTo>
                <a:lnTo>
                  <a:pt x="1761179" y="802639"/>
                </a:lnTo>
                <a:lnTo>
                  <a:pt x="1738188" y="841037"/>
                </a:lnTo>
                <a:lnTo>
                  <a:pt x="1712315" y="877083"/>
                </a:lnTo>
                <a:lnTo>
                  <a:pt x="1683734" y="910589"/>
                </a:lnTo>
                <a:lnTo>
                  <a:pt x="1652620" y="941367"/>
                </a:lnTo>
                <a:lnTo>
                  <a:pt x="1619147" y="969229"/>
                </a:lnTo>
                <a:lnTo>
                  <a:pt x="1583492" y="993986"/>
                </a:lnTo>
                <a:lnTo>
                  <a:pt x="1545828" y="1015451"/>
                </a:lnTo>
                <a:lnTo>
                  <a:pt x="1506330" y="1033435"/>
                </a:lnTo>
                <a:lnTo>
                  <a:pt x="1465174" y="1047749"/>
                </a:lnTo>
                <a:lnTo>
                  <a:pt x="1422533" y="1058207"/>
                </a:lnTo>
                <a:lnTo>
                  <a:pt x="1378584" y="1064620"/>
                </a:lnTo>
                <a:lnTo>
                  <a:pt x="1333500" y="1066800"/>
                </a:lnTo>
                <a:lnTo>
                  <a:pt x="1288415" y="1064620"/>
                </a:lnTo>
                <a:lnTo>
                  <a:pt x="1244466" y="1058207"/>
                </a:lnTo>
                <a:lnTo>
                  <a:pt x="1201825" y="1047750"/>
                </a:lnTo>
                <a:lnTo>
                  <a:pt x="1160669" y="1033435"/>
                </a:lnTo>
                <a:lnTo>
                  <a:pt x="1121171" y="1015451"/>
                </a:lnTo>
                <a:lnTo>
                  <a:pt x="1083507" y="993986"/>
                </a:lnTo>
                <a:lnTo>
                  <a:pt x="1047852" y="969229"/>
                </a:lnTo>
                <a:lnTo>
                  <a:pt x="1014379" y="941367"/>
                </a:lnTo>
                <a:lnTo>
                  <a:pt x="983265" y="910590"/>
                </a:lnTo>
                <a:lnTo>
                  <a:pt x="954684" y="877083"/>
                </a:lnTo>
                <a:lnTo>
                  <a:pt x="928811" y="841037"/>
                </a:lnTo>
                <a:lnTo>
                  <a:pt x="905820" y="802640"/>
                </a:lnTo>
                <a:lnTo>
                  <a:pt x="885887" y="762078"/>
                </a:lnTo>
                <a:lnTo>
                  <a:pt x="869185" y="719541"/>
                </a:lnTo>
                <a:lnTo>
                  <a:pt x="855891" y="675216"/>
                </a:lnTo>
                <a:lnTo>
                  <a:pt x="846179" y="629292"/>
                </a:lnTo>
                <a:lnTo>
                  <a:pt x="840224" y="581957"/>
                </a:lnTo>
                <a:lnTo>
                  <a:pt x="838200" y="533400"/>
                </a:lnTo>
                <a:close/>
              </a:path>
              <a:path w="5867400" h="4572000">
                <a:moveTo>
                  <a:pt x="4876800" y="914400"/>
                </a:moveTo>
                <a:lnTo>
                  <a:pt x="4878824" y="865842"/>
                </a:lnTo>
                <a:lnTo>
                  <a:pt x="4884779" y="818507"/>
                </a:lnTo>
                <a:lnTo>
                  <a:pt x="4894491" y="772583"/>
                </a:lnTo>
                <a:lnTo>
                  <a:pt x="4907785" y="728258"/>
                </a:lnTo>
                <a:lnTo>
                  <a:pt x="4924487" y="685721"/>
                </a:lnTo>
                <a:lnTo>
                  <a:pt x="4944420" y="645160"/>
                </a:lnTo>
                <a:lnTo>
                  <a:pt x="4967411" y="606762"/>
                </a:lnTo>
                <a:lnTo>
                  <a:pt x="4993284" y="570716"/>
                </a:lnTo>
                <a:lnTo>
                  <a:pt x="5021865" y="537210"/>
                </a:lnTo>
                <a:lnTo>
                  <a:pt x="5052979" y="506432"/>
                </a:lnTo>
                <a:lnTo>
                  <a:pt x="5086452" y="478570"/>
                </a:lnTo>
                <a:lnTo>
                  <a:pt x="5122107" y="453813"/>
                </a:lnTo>
                <a:lnTo>
                  <a:pt x="5159771" y="432348"/>
                </a:lnTo>
                <a:lnTo>
                  <a:pt x="5199269" y="414364"/>
                </a:lnTo>
                <a:lnTo>
                  <a:pt x="5240425" y="400050"/>
                </a:lnTo>
                <a:lnTo>
                  <a:pt x="5283066" y="389592"/>
                </a:lnTo>
                <a:lnTo>
                  <a:pt x="5327015" y="383179"/>
                </a:lnTo>
                <a:lnTo>
                  <a:pt x="5372100" y="381000"/>
                </a:lnTo>
                <a:lnTo>
                  <a:pt x="5417184" y="383179"/>
                </a:lnTo>
                <a:lnTo>
                  <a:pt x="5461133" y="389592"/>
                </a:lnTo>
                <a:lnTo>
                  <a:pt x="5503774" y="400050"/>
                </a:lnTo>
                <a:lnTo>
                  <a:pt x="5544930" y="414364"/>
                </a:lnTo>
                <a:lnTo>
                  <a:pt x="5584428" y="432348"/>
                </a:lnTo>
                <a:lnTo>
                  <a:pt x="5622092" y="453813"/>
                </a:lnTo>
                <a:lnTo>
                  <a:pt x="5657747" y="478570"/>
                </a:lnTo>
                <a:lnTo>
                  <a:pt x="5691220" y="506432"/>
                </a:lnTo>
                <a:lnTo>
                  <a:pt x="5722334" y="537209"/>
                </a:lnTo>
                <a:lnTo>
                  <a:pt x="5750915" y="570716"/>
                </a:lnTo>
                <a:lnTo>
                  <a:pt x="5776788" y="606762"/>
                </a:lnTo>
                <a:lnTo>
                  <a:pt x="5799779" y="645159"/>
                </a:lnTo>
                <a:lnTo>
                  <a:pt x="5819712" y="685721"/>
                </a:lnTo>
                <a:lnTo>
                  <a:pt x="5836414" y="728258"/>
                </a:lnTo>
                <a:lnTo>
                  <a:pt x="5849708" y="772583"/>
                </a:lnTo>
                <a:lnTo>
                  <a:pt x="5859420" y="818507"/>
                </a:lnTo>
                <a:lnTo>
                  <a:pt x="5865375" y="865842"/>
                </a:lnTo>
                <a:lnTo>
                  <a:pt x="5867400" y="914400"/>
                </a:lnTo>
                <a:lnTo>
                  <a:pt x="5865375" y="962957"/>
                </a:lnTo>
                <a:lnTo>
                  <a:pt x="5859420" y="1010292"/>
                </a:lnTo>
                <a:lnTo>
                  <a:pt x="5849708" y="1056216"/>
                </a:lnTo>
                <a:lnTo>
                  <a:pt x="5836414" y="1100541"/>
                </a:lnTo>
                <a:lnTo>
                  <a:pt x="5819712" y="1143078"/>
                </a:lnTo>
                <a:lnTo>
                  <a:pt x="5799779" y="1183639"/>
                </a:lnTo>
                <a:lnTo>
                  <a:pt x="5776788" y="1222037"/>
                </a:lnTo>
                <a:lnTo>
                  <a:pt x="5750915" y="1258083"/>
                </a:lnTo>
                <a:lnTo>
                  <a:pt x="5722334" y="1291589"/>
                </a:lnTo>
                <a:lnTo>
                  <a:pt x="5691220" y="1322367"/>
                </a:lnTo>
                <a:lnTo>
                  <a:pt x="5657747" y="1350229"/>
                </a:lnTo>
                <a:lnTo>
                  <a:pt x="5622092" y="1374986"/>
                </a:lnTo>
                <a:lnTo>
                  <a:pt x="5584428" y="1396451"/>
                </a:lnTo>
                <a:lnTo>
                  <a:pt x="5544930" y="1414435"/>
                </a:lnTo>
                <a:lnTo>
                  <a:pt x="5503774" y="1428749"/>
                </a:lnTo>
                <a:lnTo>
                  <a:pt x="5461133" y="1439207"/>
                </a:lnTo>
                <a:lnTo>
                  <a:pt x="5417184" y="1445620"/>
                </a:lnTo>
                <a:lnTo>
                  <a:pt x="5372100" y="1447800"/>
                </a:lnTo>
                <a:lnTo>
                  <a:pt x="5327015" y="1445620"/>
                </a:lnTo>
                <a:lnTo>
                  <a:pt x="5283066" y="1439207"/>
                </a:lnTo>
                <a:lnTo>
                  <a:pt x="5240425" y="1428750"/>
                </a:lnTo>
                <a:lnTo>
                  <a:pt x="5199269" y="1414435"/>
                </a:lnTo>
                <a:lnTo>
                  <a:pt x="5159771" y="1396451"/>
                </a:lnTo>
                <a:lnTo>
                  <a:pt x="5122107" y="1374986"/>
                </a:lnTo>
                <a:lnTo>
                  <a:pt x="5086452" y="1350229"/>
                </a:lnTo>
                <a:lnTo>
                  <a:pt x="5052979" y="1322367"/>
                </a:lnTo>
                <a:lnTo>
                  <a:pt x="5021865" y="1291590"/>
                </a:lnTo>
                <a:lnTo>
                  <a:pt x="4993284" y="1258083"/>
                </a:lnTo>
                <a:lnTo>
                  <a:pt x="4967411" y="1222037"/>
                </a:lnTo>
                <a:lnTo>
                  <a:pt x="4944420" y="1183640"/>
                </a:lnTo>
                <a:lnTo>
                  <a:pt x="4924487" y="1143078"/>
                </a:lnTo>
                <a:lnTo>
                  <a:pt x="4907785" y="1100541"/>
                </a:lnTo>
                <a:lnTo>
                  <a:pt x="4894491" y="1056216"/>
                </a:lnTo>
                <a:lnTo>
                  <a:pt x="4884779" y="1010292"/>
                </a:lnTo>
                <a:lnTo>
                  <a:pt x="4878824" y="962957"/>
                </a:lnTo>
                <a:lnTo>
                  <a:pt x="4876800" y="914400"/>
                </a:lnTo>
                <a:close/>
              </a:path>
            </a:pathLst>
          </a:custGeom>
          <a:ln w="25400">
            <a:solidFill>
              <a:srgbClr val="00215F"/>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552180" cy="6197600"/>
            <a:chOff x="-12700" y="0"/>
            <a:chExt cx="8552180" cy="6197600"/>
          </a:xfrm>
        </p:grpSpPr>
        <p:sp>
          <p:nvSpPr>
            <p:cNvPr id="3" name="object 3"/>
            <p:cNvSpPr/>
            <p:nvPr/>
          </p:nvSpPr>
          <p:spPr>
            <a:xfrm>
              <a:off x="609600" y="1523936"/>
              <a:ext cx="7924800" cy="452602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9600" y="1523936"/>
              <a:ext cx="7924800" cy="4526280"/>
            </a:xfrm>
            <a:custGeom>
              <a:avLst/>
              <a:gdLst/>
              <a:ahLst/>
              <a:cxnLst/>
              <a:rect l="l" t="t" r="r" b="b"/>
              <a:pathLst>
                <a:path w="7924800" h="4526280">
                  <a:moveTo>
                    <a:pt x="0" y="4526026"/>
                  </a:moveTo>
                  <a:lnTo>
                    <a:pt x="7924800" y="4526026"/>
                  </a:lnTo>
                  <a:lnTo>
                    <a:pt x="7924800" y="0"/>
                  </a:lnTo>
                  <a:lnTo>
                    <a:pt x="0" y="0"/>
                  </a:lnTo>
                  <a:lnTo>
                    <a:pt x="0" y="4526026"/>
                  </a:lnTo>
                  <a:close/>
                </a:path>
              </a:pathLst>
            </a:custGeom>
            <a:ln w="9525">
              <a:solidFill>
                <a:srgbClr val="000308"/>
              </a:solidFill>
            </a:ln>
          </p:spPr>
          <p:txBody>
            <a:bodyPr wrap="square" lIns="0" tIns="0" rIns="0" bIns="0" rtlCol="0"/>
            <a:lstStyle/>
            <a:p>
              <a:endParaRPr/>
            </a:p>
          </p:txBody>
        </p:sp>
      </p:grpSp>
      <p:sp>
        <p:nvSpPr>
          <p:cNvPr id="5" name="object 5"/>
          <p:cNvSpPr txBox="1"/>
          <p:nvPr/>
        </p:nvSpPr>
        <p:spPr>
          <a:xfrm>
            <a:off x="688340" y="1549653"/>
            <a:ext cx="7769859" cy="3701078"/>
          </a:xfrm>
          <a:prstGeom prst="rect">
            <a:avLst/>
          </a:prstGeom>
        </p:spPr>
        <p:txBody>
          <a:bodyPr vert="horz" wrap="square" lIns="0" tIns="13335" rIns="0" bIns="0" rtlCol="0">
            <a:spAutoFit/>
          </a:bodyPr>
          <a:lstStyle/>
          <a:p>
            <a:pPr marL="12700" marR="5080" algn="just">
              <a:lnSpc>
                <a:spcPct val="150000"/>
              </a:lnSpc>
              <a:spcBef>
                <a:spcPts val="105"/>
              </a:spcBef>
            </a:pPr>
            <a:r>
              <a:rPr sz="2000" dirty="0">
                <a:solidFill>
                  <a:srgbClr val="000308"/>
                </a:solidFill>
                <a:latin typeface="Arial"/>
                <a:cs typeface="Arial"/>
              </a:rPr>
              <a:t>Chúng </a:t>
            </a:r>
            <a:r>
              <a:rPr sz="2000" spc="-5" dirty="0">
                <a:solidFill>
                  <a:srgbClr val="000308"/>
                </a:solidFill>
                <a:latin typeface="Arial"/>
                <a:cs typeface="Arial"/>
              </a:rPr>
              <a:t>ta </a:t>
            </a:r>
            <a:r>
              <a:rPr sz="2000" dirty="0" err="1">
                <a:solidFill>
                  <a:srgbClr val="000308"/>
                </a:solidFill>
                <a:latin typeface="Arial"/>
                <a:cs typeface="Arial"/>
              </a:rPr>
              <a:t>đã</a:t>
            </a:r>
            <a:r>
              <a:rPr sz="2000" dirty="0">
                <a:solidFill>
                  <a:srgbClr val="000308"/>
                </a:solidFill>
                <a:latin typeface="Arial"/>
                <a:cs typeface="Arial"/>
              </a:rPr>
              <a:t> </a:t>
            </a:r>
            <a:r>
              <a:rPr sz="2000" dirty="0" err="1" smtClean="0">
                <a:solidFill>
                  <a:srgbClr val="000308"/>
                </a:solidFill>
                <a:latin typeface="Arial"/>
                <a:cs typeface="Arial"/>
              </a:rPr>
              <a:t>họ</a:t>
            </a:r>
            <a:r>
              <a:rPr lang="en-US" sz="2000" dirty="0" err="1" smtClean="0">
                <a:solidFill>
                  <a:srgbClr val="000308"/>
                </a:solidFill>
                <a:latin typeface="Arial"/>
                <a:cs typeface="Arial"/>
              </a:rPr>
              <a:t>c</a:t>
            </a:r>
            <a:r>
              <a:rPr lang="en-US" sz="2000" dirty="0" smtClean="0">
                <a:solidFill>
                  <a:srgbClr val="000308"/>
                </a:solidFill>
                <a:latin typeface="Arial"/>
                <a:cs typeface="Arial"/>
              </a:rPr>
              <a:t> :</a:t>
            </a:r>
          </a:p>
          <a:p>
            <a:pPr marL="355600" marR="5080" indent="-342900" algn="just">
              <a:lnSpc>
                <a:spcPct val="150000"/>
              </a:lnSpc>
              <a:spcBef>
                <a:spcPts val="105"/>
              </a:spcBef>
              <a:buFontTx/>
              <a:buChar char="-"/>
            </a:pPr>
            <a:r>
              <a:rPr lang="en-US" sz="2000" dirty="0" err="1" smtClean="0">
                <a:solidFill>
                  <a:srgbClr val="000308"/>
                </a:solidFill>
                <a:latin typeface="Arial"/>
                <a:cs typeface="Arial"/>
              </a:rPr>
              <a:t>C</a:t>
            </a:r>
            <a:r>
              <a:rPr sz="2000" dirty="0" err="1" smtClean="0">
                <a:solidFill>
                  <a:srgbClr val="000308"/>
                </a:solidFill>
                <a:latin typeface="Arial"/>
                <a:cs typeface="Arial"/>
              </a:rPr>
              <a:t>hương</a:t>
            </a:r>
            <a:r>
              <a:rPr sz="2000" dirty="0" smtClean="0">
                <a:solidFill>
                  <a:srgbClr val="000308"/>
                </a:solidFill>
                <a:latin typeface="Arial"/>
                <a:cs typeface="Arial"/>
              </a:rPr>
              <a:t> 1</a:t>
            </a:r>
            <a:r>
              <a:rPr lang="en-US" sz="2000" dirty="0" smtClean="0">
                <a:solidFill>
                  <a:srgbClr val="000308"/>
                </a:solidFill>
                <a:latin typeface="Arial"/>
                <a:cs typeface="Arial"/>
              </a:rPr>
              <a:t>:</a:t>
            </a:r>
            <a:r>
              <a:rPr sz="2000" dirty="0" smtClean="0">
                <a:solidFill>
                  <a:srgbClr val="000308"/>
                </a:solidFill>
                <a:latin typeface="Arial"/>
                <a:cs typeface="Arial"/>
              </a:rPr>
              <a:t> </a:t>
            </a:r>
            <a:r>
              <a:rPr sz="2000" b="1" spc="-5" dirty="0">
                <a:solidFill>
                  <a:srgbClr val="FF0000"/>
                </a:solidFill>
                <a:latin typeface="Arial"/>
                <a:cs typeface="Arial"/>
              </a:rPr>
              <a:t>MIS </a:t>
            </a:r>
            <a:r>
              <a:rPr sz="2000" spc="-5" dirty="0">
                <a:solidFill>
                  <a:srgbClr val="000308"/>
                </a:solidFill>
                <a:latin typeface="Arial"/>
                <a:cs typeface="Arial"/>
              </a:rPr>
              <a:t>là sự </a:t>
            </a:r>
            <a:r>
              <a:rPr sz="2000" dirty="0">
                <a:solidFill>
                  <a:srgbClr val="000308"/>
                </a:solidFill>
                <a:latin typeface="Arial"/>
                <a:cs typeface="Arial"/>
              </a:rPr>
              <a:t>phát triển </a:t>
            </a:r>
            <a:r>
              <a:rPr sz="2000" spc="-5" dirty="0">
                <a:solidFill>
                  <a:srgbClr val="000308"/>
                </a:solidFill>
                <a:latin typeface="Arial"/>
                <a:cs typeface="Arial"/>
              </a:rPr>
              <a:t>và sử dụng </a:t>
            </a:r>
            <a:r>
              <a:rPr sz="2000" dirty="0">
                <a:solidFill>
                  <a:srgbClr val="000308"/>
                </a:solidFill>
                <a:latin typeface="Arial"/>
                <a:cs typeface="Arial"/>
              </a:rPr>
              <a:t>hệ  thống thông </a:t>
            </a:r>
            <a:r>
              <a:rPr sz="2000" spc="-5" dirty="0">
                <a:solidFill>
                  <a:srgbClr val="000308"/>
                </a:solidFill>
                <a:latin typeface="Arial"/>
                <a:cs typeface="Arial"/>
              </a:rPr>
              <a:t>tin </a:t>
            </a:r>
            <a:r>
              <a:rPr sz="2000" dirty="0">
                <a:solidFill>
                  <a:srgbClr val="000308"/>
                </a:solidFill>
                <a:latin typeface="Arial"/>
                <a:cs typeface="Arial"/>
              </a:rPr>
              <a:t>cho phép các </a:t>
            </a:r>
            <a:r>
              <a:rPr sz="2000" spc="-10" dirty="0">
                <a:solidFill>
                  <a:srgbClr val="000308"/>
                </a:solidFill>
                <a:latin typeface="Arial"/>
                <a:cs typeface="Arial"/>
              </a:rPr>
              <a:t>tổ </a:t>
            </a:r>
            <a:r>
              <a:rPr sz="2000" spc="-5" dirty="0">
                <a:solidFill>
                  <a:srgbClr val="000308"/>
                </a:solidFill>
                <a:latin typeface="Arial"/>
                <a:cs typeface="Arial"/>
              </a:rPr>
              <a:t>chức đạt được </a:t>
            </a:r>
            <a:r>
              <a:rPr sz="2000" dirty="0">
                <a:solidFill>
                  <a:srgbClr val="000308"/>
                </a:solidFill>
                <a:latin typeface="Arial"/>
                <a:cs typeface="Arial"/>
              </a:rPr>
              <a:t>các mục </a:t>
            </a:r>
            <a:r>
              <a:rPr sz="2000" spc="-5" dirty="0">
                <a:solidFill>
                  <a:srgbClr val="000308"/>
                </a:solidFill>
                <a:latin typeface="Arial"/>
                <a:cs typeface="Arial"/>
              </a:rPr>
              <a:t>tiêu </a:t>
            </a:r>
            <a:r>
              <a:rPr sz="2000" dirty="0">
                <a:solidFill>
                  <a:srgbClr val="000308"/>
                </a:solidFill>
                <a:latin typeface="Arial"/>
                <a:cs typeface="Arial"/>
              </a:rPr>
              <a:t>đặt </a:t>
            </a:r>
            <a:r>
              <a:rPr sz="2000" dirty="0" err="1">
                <a:solidFill>
                  <a:srgbClr val="000308"/>
                </a:solidFill>
                <a:latin typeface="Arial"/>
                <a:cs typeface="Arial"/>
              </a:rPr>
              <a:t>ra</a:t>
            </a:r>
            <a:r>
              <a:rPr sz="2000" dirty="0" err="1" smtClean="0">
                <a:solidFill>
                  <a:srgbClr val="000308"/>
                </a:solidFill>
                <a:latin typeface="Arial"/>
                <a:cs typeface="Arial"/>
              </a:rPr>
              <a:t>.</a:t>
            </a:r>
            <a:endParaRPr lang="en-US" sz="2000" dirty="0" smtClean="0">
              <a:solidFill>
                <a:srgbClr val="000308"/>
              </a:solidFill>
              <a:latin typeface="Arial"/>
              <a:cs typeface="Arial"/>
            </a:endParaRPr>
          </a:p>
          <a:p>
            <a:pPr marL="355600" marR="5080" indent="-342900" algn="just">
              <a:lnSpc>
                <a:spcPct val="150000"/>
              </a:lnSpc>
              <a:spcBef>
                <a:spcPts val="105"/>
              </a:spcBef>
              <a:buFontTx/>
              <a:buChar char="-"/>
            </a:pPr>
            <a:r>
              <a:rPr lang="en-US" sz="2000" spc="-5" dirty="0" err="1" smtClean="0">
                <a:solidFill>
                  <a:srgbClr val="000308"/>
                </a:solidFill>
                <a:latin typeface="Arial"/>
                <a:cs typeface="Arial"/>
              </a:rPr>
              <a:t>C</a:t>
            </a:r>
            <a:r>
              <a:rPr sz="2000" spc="-5" dirty="0" err="1" smtClean="0">
                <a:solidFill>
                  <a:srgbClr val="000308"/>
                </a:solidFill>
                <a:latin typeface="Arial"/>
                <a:cs typeface="Arial"/>
              </a:rPr>
              <a:t>hương</a:t>
            </a:r>
            <a:r>
              <a:rPr sz="2000" spc="-5" dirty="0" smtClean="0">
                <a:solidFill>
                  <a:srgbClr val="000308"/>
                </a:solidFill>
                <a:latin typeface="Arial"/>
                <a:cs typeface="Arial"/>
              </a:rPr>
              <a:t> </a:t>
            </a:r>
            <a:r>
              <a:rPr sz="2000" dirty="0" smtClean="0">
                <a:solidFill>
                  <a:srgbClr val="000308"/>
                </a:solidFill>
                <a:latin typeface="Arial"/>
                <a:cs typeface="Arial"/>
              </a:rPr>
              <a:t>2</a:t>
            </a:r>
            <a:r>
              <a:rPr lang="en-US" sz="2000" dirty="0" smtClean="0">
                <a:solidFill>
                  <a:srgbClr val="000308"/>
                </a:solidFill>
                <a:latin typeface="Arial"/>
                <a:cs typeface="Arial"/>
              </a:rPr>
              <a:t>: </a:t>
            </a:r>
            <a:r>
              <a:rPr lang="en-US" sz="2000" dirty="0" err="1" smtClean="0">
                <a:solidFill>
                  <a:srgbClr val="000308"/>
                </a:solidFill>
                <a:latin typeface="Arial"/>
                <a:cs typeface="Arial"/>
              </a:rPr>
              <a:t>C</a:t>
            </a:r>
            <a:r>
              <a:rPr sz="2000" dirty="0" err="1" smtClean="0">
                <a:solidFill>
                  <a:srgbClr val="000308"/>
                </a:solidFill>
                <a:latin typeface="Arial"/>
                <a:cs typeface="Arial"/>
              </a:rPr>
              <a:t>ác</a:t>
            </a:r>
            <a:r>
              <a:rPr sz="2000" dirty="0" smtClean="0">
                <a:solidFill>
                  <a:srgbClr val="000308"/>
                </a:solidFill>
                <a:latin typeface="Arial"/>
                <a:cs typeface="Arial"/>
              </a:rPr>
              <a:t> </a:t>
            </a:r>
            <a:r>
              <a:rPr sz="2000" spc="-5" dirty="0">
                <a:solidFill>
                  <a:srgbClr val="000308"/>
                </a:solidFill>
                <a:latin typeface="Arial"/>
                <a:cs typeface="Arial"/>
              </a:rPr>
              <a:t>hệ thống </a:t>
            </a:r>
            <a:r>
              <a:rPr sz="2000" dirty="0">
                <a:solidFill>
                  <a:srgbClr val="000308"/>
                </a:solidFill>
                <a:latin typeface="Arial"/>
                <a:cs typeface="Arial"/>
              </a:rPr>
              <a:t>thông tin </a:t>
            </a:r>
            <a:r>
              <a:rPr sz="2000" spc="-5" dirty="0">
                <a:solidFill>
                  <a:srgbClr val="000308"/>
                </a:solidFill>
                <a:latin typeface="Arial"/>
                <a:cs typeface="Arial"/>
              </a:rPr>
              <a:t>có  </a:t>
            </a:r>
            <a:r>
              <a:rPr sz="2000" dirty="0">
                <a:solidFill>
                  <a:srgbClr val="000308"/>
                </a:solidFill>
                <a:latin typeface="Arial"/>
                <a:cs typeface="Arial"/>
              </a:rPr>
              <a:t>thể giúp </a:t>
            </a:r>
            <a:r>
              <a:rPr sz="2000" spc="-5" dirty="0">
                <a:solidFill>
                  <a:srgbClr val="000308"/>
                </a:solidFill>
                <a:latin typeface="Arial"/>
                <a:cs typeface="Arial"/>
              </a:rPr>
              <a:t>mọi </a:t>
            </a:r>
            <a:r>
              <a:rPr sz="2000" dirty="0">
                <a:solidFill>
                  <a:srgbClr val="000308"/>
                </a:solidFill>
                <a:latin typeface="Arial"/>
                <a:cs typeface="Arial"/>
              </a:rPr>
              <a:t>người cộng </a:t>
            </a:r>
            <a:r>
              <a:rPr sz="2000" spc="-5" dirty="0">
                <a:solidFill>
                  <a:srgbClr val="000308"/>
                </a:solidFill>
                <a:latin typeface="Arial"/>
                <a:cs typeface="Arial"/>
              </a:rPr>
              <a:t>tác </a:t>
            </a:r>
            <a:r>
              <a:rPr sz="2000" dirty="0">
                <a:solidFill>
                  <a:srgbClr val="000308"/>
                </a:solidFill>
                <a:latin typeface="Arial"/>
                <a:cs typeface="Arial"/>
              </a:rPr>
              <a:t>với </a:t>
            </a:r>
            <a:r>
              <a:rPr sz="2000" spc="-5" dirty="0">
                <a:solidFill>
                  <a:srgbClr val="000308"/>
                </a:solidFill>
                <a:latin typeface="Arial"/>
                <a:cs typeface="Arial"/>
              </a:rPr>
              <a:t>nhau. </a:t>
            </a:r>
            <a:endParaRPr lang="en-US" sz="2000" spc="-5" dirty="0" smtClean="0">
              <a:solidFill>
                <a:srgbClr val="000308"/>
              </a:solidFill>
              <a:latin typeface="Arial"/>
              <a:cs typeface="Arial"/>
            </a:endParaRPr>
          </a:p>
          <a:p>
            <a:pPr marL="12700" marR="5080" algn="just">
              <a:lnSpc>
                <a:spcPct val="150000"/>
              </a:lnSpc>
              <a:spcBef>
                <a:spcPts val="105"/>
              </a:spcBef>
            </a:pPr>
            <a:r>
              <a:rPr lang="en-US" sz="2000" spc="-5" dirty="0" err="1" smtClean="0">
                <a:solidFill>
                  <a:srgbClr val="000308"/>
                </a:solidFill>
                <a:latin typeface="Arial"/>
                <a:cs typeface="Arial"/>
              </a:rPr>
              <a:t>Mục</a:t>
            </a:r>
            <a:r>
              <a:rPr lang="en-US" sz="2000" spc="-5" dirty="0" smtClean="0">
                <a:solidFill>
                  <a:srgbClr val="000308"/>
                </a:solidFill>
                <a:latin typeface="Arial"/>
                <a:cs typeface="Arial"/>
              </a:rPr>
              <a:t> </a:t>
            </a:r>
            <a:r>
              <a:rPr lang="en-US" sz="2000" spc="-5" dirty="0" err="1" smtClean="0">
                <a:solidFill>
                  <a:srgbClr val="000308"/>
                </a:solidFill>
                <a:latin typeface="Arial"/>
                <a:cs typeface="Arial"/>
              </a:rPr>
              <a:t>tiêu</a:t>
            </a:r>
            <a:r>
              <a:rPr lang="en-US" sz="2000" spc="-5" dirty="0" smtClean="0">
                <a:solidFill>
                  <a:srgbClr val="000308"/>
                </a:solidFill>
                <a:latin typeface="Arial"/>
                <a:cs typeface="Arial"/>
              </a:rPr>
              <a:t> </a:t>
            </a:r>
            <a:r>
              <a:rPr lang="en-US" sz="2000" spc="-5" dirty="0" err="1" smtClean="0">
                <a:solidFill>
                  <a:srgbClr val="000308"/>
                </a:solidFill>
                <a:latin typeface="Arial"/>
                <a:cs typeface="Arial"/>
              </a:rPr>
              <a:t>của</a:t>
            </a:r>
            <a:r>
              <a:rPr lang="en-US" sz="2000" spc="-5" dirty="0" smtClean="0">
                <a:solidFill>
                  <a:srgbClr val="000308"/>
                </a:solidFill>
                <a:latin typeface="Arial"/>
                <a:cs typeface="Arial"/>
              </a:rPr>
              <a:t> </a:t>
            </a:r>
            <a:r>
              <a:rPr lang="en-US" sz="2000" spc="-5" dirty="0" err="1" smtClean="0">
                <a:solidFill>
                  <a:srgbClr val="000308"/>
                </a:solidFill>
                <a:latin typeface="Arial"/>
                <a:cs typeface="Arial"/>
              </a:rPr>
              <a:t>chương</a:t>
            </a:r>
            <a:r>
              <a:rPr lang="en-US" sz="2000" spc="-5" dirty="0" smtClean="0">
                <a:solidFill>
                  <a:srgbClr val="000308"/>
                </a:solidFill>
                <a:latin typeface="Arial"/>
                <a:cs typeface="Arial"/>
              </a:rPr>
              <a:t> 3: </a:t>
            </a:r>
          </a:p>
          <a:p>
            <a:pPr marL="355600" marR="5080" indent="-342900" algn="just">
              <a:lnSpc>
                <a:spcPct val="150000"/>
              </a:lnSpc>
              <a:spcBef>
                <a:spcPts val="105"/>
              </a:spcBef>
              <a:buFontTx/>
              <a:buChar char="-"/>
            </a:pPr>
            <a:r>
              <a:rPr lang="en-US" sz="2000" dirty="0" err="1" smtClean="0">
                <a:solidFill>
                  <a:srgbClr val="000308"/>
                </a:solidFill>
                <a:latin typeface="Arial"/>
                <a:cs typeface="Arial"/>
              </a:rPr>
              <a:t>Gi</a:t>
            </a:r>
            <a:r>
              <a:rPr sz="2000" dirty="0" err="1" smtClean="0">
                <a:solidFill>
                  <a:srgbClr val="000308"/>
                </a:solidFill>
                <a:latin typeface="Arial"/>
                <a:cs typeface="Arial"/>
              </a:rPr>
              <a:t>ới</a:t>
            </a:r>
            <a:r>
              <a:rPr sz="2000" dirty="0" smtClean="0">
                <a:solidFill>
                  <a:srgbClr val="000308"/>
                </a:solidFill>
                <a:latin typeface="Arial"/>
                <a:cs typeface="Arial"/>
              </a:rPr>
              <a:t> </a:t>
            </a:r>
            <a:r>
              <a:rPr sz="2000" dirty="0">
                <a:solidFill>
                  <a:srgbClr val="000308"/>
                </a:solidFill>
                <a:latin typeface="Arial"/>
                <a:cs typeface="Arial"/>
              </a:rPr>
              <a:t>thiệu cách  </a:t>
            </a:r>
            <a:r>
              <a:rPr sz="2000" spc="-5" dirty="0">
                <a:solidFill>
                  <a:srgbClr val="000308"/>
                </a:solidFill>
                <a:latin typeface="Arial"/>
                <a:cs typeface="Arial"/>
              </a:rPr>
              <a:t>thức mà </a:t>
            </a:r>
            <a:r>
              <a:rPr sz="2000" dirty="0">
                <a:solidFill>
                  <a:srgbClr val="000308"/>
                </a:solidFill>
                <a:latin typeface="Arial"/>
                <a:cs typeface="Arial"/>
              </a:rPr>
              <a:t>các hệ </a:t>
            </a:r>
            <a:r>
              <a:rPr sz="2000" spc="-5" dirty="0">
                <a:solidFill>
                  <a:srgbClr val="000308"/>
                </a:solidFill>
                <a:latin typeface="Arial"/>
                <a:cs typeface="Arial"/>
              </a:rPr>
              <a:t>thống thông </a:t>
            </a:r>
            <a:r>
              <a:rPr sz="2000" dirty="0">
                <a:solidFill>
                  <a:srgbClr val="000308"/>
                </a:solidFill>
                <a:latin typeface="Arial"/>
                <a:cs typeface="Arial"/>
              </a:rPr>
              <a:t>tin </a:t>
            </a:r>
            <a:r>
              <a:rPr sz="2000" spc="-5" dirty="0">
                <a:solidFill>
                  <a:srgbClr val="000308"/>
                </a:solidFill>
                <a:latin typeface="Arial"/>
                <a:cs typeface="Arial"/>
              </a:rPr>
              <a:t>hỗ trợ </a:t>
            </a:r>
            <a:r>
              <a:rPr sz="2000" dirty="0">
                <a:solidFill>
                  <a:srgbClr val="000308"/>
                </a:solidFill>
                <a:latin typeface="Arial"/>
                <a:cs typeface="Arial"/>
              </a:rPr>
              <a:t>cho </a:t>
            </a:r>
            <a:r>
              <a:rPr sz="2000" spc="-5" dirty="0">
                <a:solidFill>
                  <a:srgbClr val="000308"/>
                </a:solidFill>
                <a:latin typeface="Arial"/>
                <a:cs typeface="Arial"/>
              </a:rPr>
              <a:t>chiến lược </a:t>
            </a:r>
            <a:r>
              <a:rPr sz="2000" dirty="0">
                <a:solidFill>
                  <a:srgbClr val="000308"/>
                </a:solidFill>
                <a:latin typeface="Arial"/>
                <a:cs typeface="Arial"/>
              </a:rPr>
              <a:t>cạnh </a:t>
            </a:r>
            <a:r>
              <a:rPr sz="2000" spc="-5" dirty="0">
                <a:solidFill>
                  <a:srgbClr val="000308"/>
                </a:solidFill>
                <a:latin typeface="Arial"/>
                <a:cs typeface="Arial"/>
              </a:rPr>
              <a:t>tranh và  </a:t>
            </a:r>
            <a:r>
              <a:rPr sz="2000" dirty="0">
                <a:solidFill>
                  <a:srgbClr val="000308"/>
                </a:solidFill>
                <a:latin typeface="Arial"/>
                <a:cs typeface="Arial"/>
              </a:rPr>
              <a:t>tạo </a:t>
            </a:r>
            <a:r>
              <a:rPr sz="2000" spc="-5" dirty="0">
                <a:solidFill>
                  <a:srgbClr val="000308"/>
                </a:solidFill>
                <a:latin typeface="Arial"/>
                <a:cs typeface="Arial"/>
              </a:rPr>
              <a:t>ra lợi </a:t>
            </a:r>
            <a:r>
              <a:rPr sz="2000" dirty="0">
                <a:solidFill>
                  <a:srgbClr val="000308"/>
                </a:solidFill>
                <a:latin typeface="Arial"/>
                <a:cs typeface="Arial"/>
              </a:rPr>
              <a:t>thế cạnh </a:t>
            </a:r>
            <a:r>
              <a:rPr sz="2000" spc="-5" dirty="0">
                <a:solidFill>
                  <a:srgbClr val="000308"/>
                </a:solidFill>
                <a:latin typeface="Arial"/>
                <a:cs typeface="Arial"/>
              </a:rPr>
              <a:t>tranh </a:t>
            </a:r>
            <a:r>
              <a:rPr sz="2000" dirty="0">
                <a:solidFill>
                  <a:srgbClr val="000308"/>
                </a:solidFill>
                <a:latin typeface="Arial"/>
                <a:cs typeface="Arial"/>
              </a:rPr>
              <a:t>cho doanh </a:t>
            </a:r>
            <a:r>
              <a:rPr sz="2000" spc="-5" dirty="0">
                <a:solidFill>
                  <a:srgbClr val="000308"/>
                </a:solidFill>
                <a:latin typeface="Arial"/>
                <a:cs typeface="Arial"/>
              </a:rPr>
              <a:t>nghiệp. </a:t>
            </a:r>
            <a:endParaRPr lang="en-US" sz="2000" spc="-5" dirty="0" smtClean="0">
              <a:solidFill>
                <a:srgbClr val="000308"/>
              </a:solidFill>
              <a:latin typeface="Arial"/>
              <a:cs typeface="Arial"/>
            </a:endParaRPr>
          </a:p>
        </p:txBody>
      </p:sp>
      <p:sp>
        <p:nvSpPr>
          <p:cNvPr id="9" name="object 9"/>
          <p:cNvSpPr txBox="1">
            <a:spLocks noGrp="1"/>
          </p:cNvSpPr>
          <p:nvPr>
            <p:ph type="title"/>
          </p:nvPr>
        </p:nvSpPr>
        <p:spPr>
          <a:xfrm>
            <a:off x="838200" y="766222"/>
            <a:ext cx="1969135" cy="513715"/>
          </a:xfrm>
          <a:prstGeom prst="rect">
            <a:avLst/>
          </a:prstGeom>
        </p:spPr>
        <p:txBody>
          <a:bodyPr vert="horz" wrap="square" lIns="0" tIns="13335" rIns="0" bIns="0" rtlCol="0">
            <a:spAutoFit/>
          </a:bodyPr>
          <a:lstStyle/>
          <a:p>
            <a:pPr marL="12700">
              <a:lnSpc>
                <a:spcPct val="100000"/>
              </a:lnSpc>
              <a:spcBef>
                <a:spcPts val="105"/>
              </a:spcBef>
            </a:pPr>
            <a:r>
              <a:rPr dirty="0"/>
              <a:t>Tổng</a:t>
            </a:r>
            <a:r>
              <a:rPr spc="-95" dirty="0"/>
              <a:t> </a:t>
            </a:r>
            <a:r>
              <a:rPr spc="-5" dirty="0"/>
              <a:t>quan</a:t>
            </a:r>
          </a:p>
        </p:txBody>
      </p:sp>
      <p:sp>
        <p:nvSpPr>
          <p:cNvPr id="10" name="object 10"/>
          <p:cNvSpPr txBox="1"/>
          <p:nvPr/>
        </p:nvSpPr>
        <p:spPr>
          <a:xfrm>
            <a:off x="8437880" y="6369008"/>
            <a:ext cx="271780" cy="196215"/>
          </a:xfrm>
          <a:prstGeom prst="rect">
            <a:avLst/>
          </a:prstGeom>
        </p:spPr>
        <p:txBody>
          <a:bodyPr vert="horz" wrap="square" lIns="0" tIns="0" rIns="0" bIns="0" rtlCol="0">
            <a:spAutoFit/>
          </a:bodyPr>
          <a:lstStyle/>
          <a:p>
            <a:pPr marL="12700">
              <a:lnSpc>
                <a:spcPts val="1425"/>
              </a:lnSpc>
            </a:pPr>
            <a:r>
              <a:rPr sz="1200" spc="-5" dirty="0">
                <a:solidFill>
                  <a:srgbClr val="000308"/>
                </a:solidFill>
                <a:latin typeface="Arial"/>
                <a:cs typeface="Arial"/>
              </a:rPr>
              <a:t>1-</a:t>
            </a:r>
            <a:fld id="{81D60167-4931-47E6-BA6A-407CBD079E47}" type="slidenum">
              <a:rPr sz="1200" spc="-5" dirty="0">
                <a:solidFill>
                  <a:srgbClr val="000308"/>
                </a:solidFill>
                <a:latin typeface="Arial"/>
                <a:cs typeface="Arial"/>
              </a:rPr>
              <a:t>2</a:t>
            </a:fld>
            <a:endParaRPr sz="12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559800" cy="6197600"/>
            <a:chOff x="-12700" y="0"/>
            <a:chExt cx="8559800" cy="6197600"/>
          </a:xfrm>
        </p:grpSpPr>
        <p:sp>
          <p:nvSpPr>
            <p:cNvPr id="3" name="object 3"/>
            <p:cNvSpPr/>
            <p:nvPr/>
          </p:nvSpPr>
          <p:spPr>
            <a:xfrm>
              <a:off x="533400" y="1600200"/>
              <a:ext cx="8001000" cy="1222375"/>
            </a:xfrm>
            <a:custGeom>
              <a:avLst/>
              <a:gdLst/>
              <a:ahLst/>
              <a:cxnLst/>
              <a:rect l="l" t="t" r="r" b="b"/>
              <a:pathLst>
                <a:path w="8001000" h="1222375">
                  <a:moveTo>
                    <a:pt x="7832471" y="0"/>
                  </a:moveTo>
                  <a:lnTo>
                    <a:pt x="168478" y="0"/>
                  </a:lnTo>
                  <a:lnTo>
                    <a:pt x="123692" y="7275"/>
                  </a:lnTo>
                  <a:lnTo>
                    <a:pt x="83447" y="27808"/>
                  </a:lnTo>
                  <a:lnTo>
                    <a:pt x="49349" y="59658"/>
                  </a:lnTo>
                  <a:lnTo>
                    <a:pt x="23003" y="100885"/>
                  </a:lnTo>
                  <a:lnTo>
                    <a:pt x="6018" y="149548"/>
                  </a:lnTo>
                  <a:lnTo>
                    <a:pt x="0" y="203708"/>
                  </a:lnTo>
                  <a:lnTo>
                    <a:pt x="0" y="1018666"/>
                  </a:lnTo>
                  <a:lnTo>
                    <a:pt x="6018" y="1072826"/>
                  </a:lnTo>
                  <a:lnTo>
                    <a:pt x="23003" y="1121489"/>
                  </a:lnTo>
                  <a:lnTo>
                    <a:pt x="49349" y="1162716"/>
                  </a:lnTo>
                  <a:lnTo>
                    <a:pt x="83447" y="1194566"/>
                  </a:lnTo>
                  <a:lnTo>
                    <a:pt x="123692" y="1215099"/>
                  </a:lnTo>
                  <a:lnTo>
                    <a:pt x="168478" y="1222375"/>
                  </a:lnTo>
                  <a:lnTo>
                    <a:pt x="7832471" y="1222375"/>
                  </a:lnTo>
                  <a:lnTo>
                    <a:pt x="7877277" y="1215099"/>
                  </a:lnTo>
                  <a:lnTo>
                    <a:pt x="7917537" y="1194566"/>
                  </a:lnTo>
                  <a:lnTo>
                    <a:pt x="7951644" y="1162716"/>
                  </a:lnTo>
                  <a:lnTo>
                    <a:pt x="7977994" y="1121489"/>
                  </a:lnTo>
                  <a:lnTo>
                    <a:pt x="7994981" y="1072826"/>
                  </a:lnTo>
                  <a:lnTo>
                    <a:pt x="8001000" y="1018666"/>
                  </a:lnTo>
                  <a:lnTo>
                    <a:pt x="8001000" y="203708"/>
                  </a:lnTo>
                  <a:lnTo>
                    <a:pt x="7994981" y="149548"/>
                  </a:lnTo>
                  <a:lnTo>
                    <a:pt x="7977994" y="100885"/>
                  </a:lnTo>
                  <a:lnTo>
                    <a:pt x="7951644" y="59658"/>
                  </a:lnTo>
                  <a:lnTo>
                    <a:pt x="7917537" y="27808"/>
                  </a:lnTo>
                  <a:lnTo>
                    <a:pt x="7877277" y="7275"/>
                  </a:lnTo>
                  <a:lnTo>
                    <a:pt x="7832471" y="0"/>
                  </a:lnTo>
                  <a:close/>
                </a:path>
              </a:pathLst>
            </a:custGeom>
            <a:solidFill>
              <a:srgbClr val="003185"/>
            </a:solidFill>
          </p:spPr>
          <p:txBody>
            <a:bodyPr wrap="square" lIns="0" tIns="0" rIns="0" bIns="0" rtlCol="0"/>
            <a:lstStyle/>
            <a:p>
              <a:endParaRPr/>
            </a:p>
          </p:txBody>
        </p:sp>
        <p:sp>
          <p:nvSpPr>
            <p:cNvPr id="4" name="object 4"/>
            <p:cNvSpPr/>
            <p:nvPr/>
          </p:nvSpPr>
          <p:spPr>
            <a:xfrm>
              <a:off x="533400" y="1600200"/>
              <a:ext cx="8001000" cy="1222375"/>
            </a:xfrm>
            <a:custGeom>
              <a:avLst/>
              <a:gdLst/>
              <a:ahLst/>
              <a:cxnLst/>
              <a:rect l="l" t="t" r="r" b="b"/>
              <a:pathLst>
                <a:path w="8001000" h="1222375">
                  <a:moveTo>
                    <a:pt x="0" y="203708"/>
                  </a:moveTo>
                  <a:lnTo>
                    <a:pt x="6018" y="149548"/>
                  </a:lnTo>
                  <a:lnTo>
                    <a:pt x="23003" y="100885"/>
                  </a:lnTo>
                  <a:lnTo>
                    <a:pt x="49349" y="59658"/>
                  </a:lnTo>
                  <a:lnTo>
                    <a:pt x="83447" y="27808"/>
                  </a:lnTo>
                  <a:lnTo>
                    <a:pt x="123692" y="7275"/>
                  </a:lnTo>
                  <a:lnTo>
                    <a:pt x="168478" y="0"/>
                  </a:lnTo>
                  <a:lnTo>
                    <a:pt x="7832471" y="0"/>
                  </a:lnTo>
                  <a:lnTo>
                    <a:pt x="7877277" y="7275"/>
                  </a:lnTo>
                  <a:lnTo>
                    <a:pt x="7917537" y="27808"/>
                  </a:lnTo>
                  <a:lnTo>
                    <a:pt x="7951644" y="59658"/>
                  </a:lnTo>
                  <a:lnTo>
                    <a:pt x="7977994" y="100885"/>
                  </a:lnTo>
                  <a:lnTo>
                    <a:pt x="7994981" y="149548"/>
                  </a:lnTo>
                  <a:lnTo>
                    <a:pt x="8001000" y="203708"/>
                  </a:lnTo>
                  <a:lnTo>
                    <a:pt x="8001000" y="1018666"/>
                  </a:lnTo>
                  <a:lnTo>
                    <a:pt x="7994981" y="1072826"/>
                  </a:lnTo>
                  <a:lnTo>
                    <a:pt x="7977994" y="1121489"/>
                  </a:lnTo>
                  <a:lnTo>
                    <a:pt x="7951644" y="1162716"/>
                  </a:lnTo>
                  <a:lnTo>
                    <a:pt x="7917537" y="1194566"/>
                  </a:lnTo>
                  <a:lnTo>
                    <a:pt x="7877277" y="1215099"/>
                  </a:lnTo>
                  <a:lnTo>
                    <a:pt x="7832471" y="1222375"/>
                  </a:lnTo>
                  <a:lnTo>
                    <a:pt x="168478" y="1222375"/>
                  </a:lnTo>
                  <a:lnTo>
                    <a:pt x="123692" y="1215099"/>
                  </a:lnTo>
                  <a:lnTo>
                    <a:pt x="83447" y="1194566"/>
                  </a:lnTo>
                  <a:lnTo>
                    <a:pt x="49349" y="1162716"/>
                  </a:lnTo>
                  <a:lnTo>
                    <a:pt x="23003" y="1121489"/>
                  </a:lnTo>
                  <a:lnTo>
                    <a:pt x="6018" y="1072826"/>
                  </a:lnTo>
                  <a:lnTo>
                    <a:pt x="0" y="1018666"/>
                  </a:lnTo>
                  <a:lnTo>
                    <a:pt x="0" y="203708"/>
                  </a:lnTo>
                  <a:close/>
                </a:path>
              </a:pathLst>
            </a:custGeom>
            <a:ln w="25400">
              <a:solidFill>
                <a:srgbClr val="FFFFFF"/>
              </a:solidFill>
            </a:ln>
          </p:spPr>
          <p:txBody>
            <a:bodyPr wrap="square" lIns="0" tIns="0" rIns="0" bIns="0" rtlCol="0"/>
            <a:lstStyle/>
            <a:p>
              <a:endParaRPr/>
            </a:p>
          </p:txBody>
        </p:sp>
        <p:sp>
          <p:nvSpPr>
            <p:cNvPr id="5" name="object 5"/>
            <p:cNvSpPr/>
            <p:nvPr/>
          </p:nvSpPr>
          <p:spPr>
            <a:xfrm>
              <a:off x="533400" y="2917825"/>
              <a:ext cx="8001000" cy="12223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400" y="2917825"/>
              <a:ext cx="8001000" cy="1222375"/>
            </a:xfrm>
            <a:custGeom>
              <a:avLst/>
              <a:gdLst/>
              <a:ahLst/>
              <a:cxnLst/>
              <a:rect l="l" t="t" r="r" b="b"/>
              <a:pathLst>
                <a:path w="8001000" h="1222375">
                  <a:moveTo>
                    <a:pt x="0" y="203708"/>
                  </a:moveTo>
                  <a:lnTo>
                    <a:pt x="6018" y="149548"/>
                  </a:lnTo>
                  <a:lnTo>
                    <a:pt x="23003" y="100885"/>
                  </a:lnTo>
                  <a:lnTo>
                    <a:pt x="49349" y="59658"/>
                  </a:lnTo>
                  <a:lnTo>
                    <a:pt x="83447" y="27808"/>
                  </a:lnTo>
                  <a:lnTo>
                    <a:pt x="123692" y="7275"/>
                  </a:lnTo>
                  <a:lnTo>
                    <a:pt x="168478" y="0"/>
                  </a:lnTo>
                  <a:lnTo>
                    <a:pt x="7832471" y="0"/>
                  </a:lnTo>
                  <a:lnTo>
                    <a:pt x="7877277" y="7275"/>
                  </a:lnTo>
                  <a:lnTo>
                    <a:pt x="7917537" y="27808"/>
                  </a:lnTo>
                  <a:lnTo>
                    <a:pt x="7951644" y="59658"/>
                  </a:lnTo>
                  <a:lnTo>
                    <a:pt x="7977994" y="100885"/>
                  </a:lnTo>
                  <a:lnTo>
                    <a:pt x="7994981" y="149548"/>
                  </a:lnTo>
                  <a:lnTo>
                    <a:pt x="8001000" y="203708"/>
                  </a:lnTo>
                  <a:lnTo>
                    <a:pt x="8001000" y="1018667"/>
                  </a:lnTo>
                  <a:lnTo>
                    <a:pt x="7994981" y="1072826"/>
                  </a:lnTo>
                  <a:lnTo>
                    <a:pt x="7977994" y="1121489"/>
                  </a:lnTo>
                  <a:lnTo>
                    <a:pt x="7951644" y="1162716"/>
                  </a:lnTo>
                  <a:lnTo>
                    <a:pt x="7917537" y="1194566"/>
                  </a:lnTo>
                  <a:lnTo>
                    <a:pt x="7877277" y="1215099"/>
                  </a:lnTo>
                  <a:lnTo>
                    <a:pt x="7832471" y="1222375"/>
                  </a:lnTo>
                  <a:lnTo>
                    <a:pt x="168478" y="1222375"/>
                  </a:lnTo>
                  <a:lnTo>
                    <a:pt x="123692" y="1215099"/>
                  </a:lnTo>
                  <a:lnTo>
                    <a:pt x="83447" y="1194566"/>
                  </a:lnTo>
                  <a:lnTo>
                    <a:pt x="49349" y="1162716"/>
                  </a:lnTo>
                  <a:lnTo>
                    <a:pt x="23003" y="1121489"/>
                  </a:lnTo>
                  <a:lnTo>
                    <a:pt x="6018" y="1072826"/>
                  </a:lnTo>
                  <a:lnTo>
                    <a:pt x="0" y="1018667"/>
                  </a:lnTo>
                  <a:lnTo>
                    <a:pt x="0" y="203708"/>
                  </a:lnTo>
                  <a:close/>
                </a:path>
              </a:pathLst>
            </a:custGeom>
            <a:ln w="25400">
              <a:solidFill>
                <a:srgbClr val="002563"/>
              </a:solidFill>
            </a:ln>
          </p:spPr>
          <p:txBody>
            <a:bodyPr wrap="square" lIns="0" tIns="0" rIns="0" bIns="0" rtlCol="0"/>
            <a:lstStyle/>
            <a:p>
              <a:endParaRPr/>
            </a:p>
          </p:txBody>
        </p:sp>
        <p:sp>
          <p:nvSpPr>
            <p:cNvPr id="7" name="object 7"/>
            <p:cNvSpPr/>
            <p:nvPr/>
          </p:nvSpPr>
          <p:spPr>
            <a:xfrm>
              <a:off x="533400" y="4235450"/>
              <a:ext cx="8001000" cy="1222375"/>
            </a:xfrm>
            <a:custGeom>
              <a:avLst/>
              <a:gdLst/>
              <a:ahLst/>
              <a:cxnLst/>
              <a:rect l="l" t="t" r="r" b="b"/>
              <a:pathLst>
                <a:path w="8001000" h="1222375">
                  <a:moveTo>
                    <a:pt x="7832471" y="0"/>
                  </a:moveTo>
                  <a:lnTo>
                    <a:pt x="168478" y="0"/>
                  </a:lnTo>
                  <a:lnTo>
                    <a:pt x="123692" y="7275"/>
                  </a:lnTo>
                  <a:lnTo>
                    <a:pt x="83447" y="27808"/>
                  </a:lnTo>
                  <a:lnTo>
                    <a:pt x="49349" y="59658"/>
                  </a:lnTo>
                  <a:lnTo>
                    <a:pt x="23003" y="100885"/>
                  </a:lnTo>
                  <a:lnTo>
                    <a:pt x="6018" y="149548"/>
                  </a:lnTo>
                  <a:lnTo>
                    <a:pt x="0" y="203707"/>
                  </a:lnTo>
                  <a:lnTo>
                    <a:pt x="0" y="1018666"/>
                  </a:lnTo>
                  <a:lnTo>
                    <a:pt x="6018" y="1072826"/>
                  </a:lnTo>
                  <a:lnTo>
                    <a:pt x="23003" y="1121489"/>
                  </a:lnTo>
                  <a:lnTo>
                    <a:pt x="49349" y="1162716"/>
                  </a:lnTo>
                  <a:lnTo>
                    <a:pt x="83447" y="1194566"/>
                  </a:lnTo>
                  <a:lnTo>
                    <a:pt x="123692" y="1215099"/>
                  </a:lnTo>
                  <a:lnTo>
                    <a:pt x="168478" y="1222375"/>
                  </a:lnTo>
                  <a:lnTo>
                    <a:pt x="7832471" y="1222375"/>
                  </a:lnTo>
                  <a:lnTo>
                    <a:pt x="7877277" y="1215099"/>
                  </a:lnTo>
                  <a:lnTo>
                    <a:pt x="7917537" y="1194566"/>
                  </a:lnTo>
                  <a:lnTo>
                    <a:pt x="7951644" y="1162716"/>
                  </a:lnTo>
                  <a:lnTo>
                    <a:pt x="7977994" y="1121489"/>
                  </a:lnTo>
                  <a:lnTo>
                    <a:pt x="7994981" y="1072826"/>
                  </a:lnTo>
                  <a:lnTo>
                    <a:pt x="8001000" y="1018666"/>
                  </a:lnTo>
                  <a:lnTo>
                    <a:pt x="8001000" y="203707"/>
                  </a:lnTo>
                  <a:lnTo>
                    <a:pt x="7994981" y="149548"/>
                  </a:lnTo>
                  <a:lnTo>
                    <a:pt x="7977994" y="100885"/>
                  </a:lnTo>
                  <a:lnTo>
                    <a:pt x="7951644" y="59658"/>
                  </a:lnTo>
                  <a:lnTo>
                    <a:pt x="7917537" y="27808"/>
                  </a:lnTo>
                  <a:lnTo>
                    <a:pt x="7877277" y="7275"/>
                  </a:lnTo>
                  <a:lnTo>
                    <a:pt x="7832471" y="0"/>
                  </a:lnTo>
                  <a:close/>
                </a:path>
              </a:pathLst>
            </a:custGeom>
            <a:solidFill>
              <a:srgbClr val="003185"/>
            </a:solidFill>
          </p:spPr>
          <p:txBody>
            <a:bodyPr wrap="square" lIns="0" tIns="0" rIns="0" bIns="0" rtlCol="0"/>
            <a:lstStyle/>
            <a:p>
              <a:endParaRPr/>
            </a:p>
          </p:txBody>
        </p:sp>
        <p:sp>
          <p:nvSpPr>
            <p:cNvPr id="8" name="object 8"/>
            <p:cNvSpPr/>
            <p:nvPr/>
          </p:nvSpPr>
          <p:spPr>
            <a:xfrm>
              <a:off x="533400" y="4235450"/>
              <a:ext cx="8001000" cy="1222375"/>
            </a:xfrm>
            <a:custGeom>
              <a:avLst/>
              <a:gdLst/>
              <a:ahLst/>
              <a:cxnLst/>
              <a:rect l="l" t="t" r="r" b="b"/>
              <a:pathLst>
                <a:path w="8001000" h="1222375">
                  <a:moveTo>
                    <a:pt x="0" y="203707"/>
                  </a:moveTo>
                  <a:lnTo>
                    <a:pt x="6018" y="149548"/>
                  </a:lnTo>
                  <a:lnTo>
                    <a:pt x="23003" y="100885"/>
                  </a:lnTo>
                  <a:lnTo>
                    <a:pt x="49349" y="59658"/>
                  </a:lnTo>
                  <a:lnTo>
                    <a:pt x="83447" y="27808"/>
                  </a:lnTo>
                  <a:lnTo>
                    <a:pt x="123692" y="7275"/>
                  </a:lnTo>
                  <a:lnTo>
                    <a:pt x="168478" y="0"/>
                  </a:lnTo>
                  <a:lnTo>
                    <a:pt x="7832471" y="0"/>
                  </a:lnTo>
                  <a:lnTo>
                    <a:pt x="7877277" y="7275"/>
                  </a:lnTo>
                  <a:lnTo>
                    <a:pt x="7917537" y="27808"/>
                  </a:lnTo>
                  <a:lnTo>
                    <a:pt x="7951644" y="59658"/>
                  </a:lnTo>
                  <a:lnTo>
                    <a:pt x="7977994" y="100885"/>
                  </a:lnTo>
                  <a:lnTo>
                    <a:pt x="7994981" y="149548"/>
                  </a:lnTo>
                  <a:lnTo>
                    <a:pt x="8001000" y="203707"/>
                  </a:lnTo>
                  <a:lnTo>
                    <a:pt x="8001000" y="1018666"/>
                  </a:lnTo>
                  <a:lnTo>
                    <a:pt x="7994981" y="1072826"/>
                  </a:lnTo>
                  <a:lnTo>
                    <a:pt x="7977994" y="1121489"/>
                  </a:lnTo>
                  <a:lnTo>
                    <a:pt x="7951644" y="1162716"/>
                  </a:lnTo>
                  <a:lnTo>
                    <a:pt x="7917537" y="1194566"/>
                  </a:lnTo>
                  <a:lnTo>
                    <a:pt x="7877277" y="1215099"/>
                  </a:lnTo>
                  <a:lnTo>
                    <a:pt x="7832471" y="1222375"/>
                  </a:lnTo>
                  <a:lnTo>
                    <a:pt x="168478" y="1222375"/>
                  </a:lnTo>
                  <a:lnTo>
                    <a:pt x="123692" y="1215099"/>
                  </a:lnTo>
                  <a:lnTo>
                    <a:pt x="83447" y="1194566"/>
                  </a:lnTo>
                  <a:lnTo>
                    <a:pt x="49349" y="1162716"/>
                  </a:lnTo>
                  <a:lnTo>
                    <a:pt x="23003" y="1121489"/>
                  </a:lnTo>
                  <a:lnTo>
                    <a:pt x="6018" y="1072826"/>
                  </a:lnTo>
                  <a:lnTo>
                    <a:pt x="0" y="1018666"/>
                  </a:lnTo>
                  <a:lnTo>
                    <a:pt x="0" y="203707"/>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673100" y="1763394"/>
            <a:ext cx="7665084" cy="3471545"/>
          </a:xfrm>
          <a:prstGeom prst="rect">
            <a:avLst/>
          </a:prstGeom>
        </p:spPr>
        <p:txBody>
          <a:bodyPr vert="horz" wrap="square" lIns="0" tIns="60960" rIns="0" bIns="0" rtlCol="0">
            <a:spAutoFit/>
          </a:bodyPr>
          <a:lstStyle/>
          <a:p>
            <a:pPr marL="12700" marR="77470" algn="just">
              <a:lnSpc>
                <a:spcPts val="3020"/>
              </a:lnSpc>
              <a:spcBef>
                <a:spcPts val="480"/>
              </a:spcBef>
            </a:pPr>
            <a:r>
              <a:rPr sz="2800" spc="-5" dirty="0">
                <a:solidFill>
                  <a:srgbClr val="FFFFFF"/>
                </a:solidFill>
                <a:latin typeface="Arial"/>
                <a:cs typeface="Arial"/>
              </a:rPr>
              <a:t>Các tổ chức </a:t>
            </a:r>
            <a:r>
              <a:rPr sz="2800" dirty="0">
                <a:solidFill>
                  <a:srgbClr val="FFFFFF"/>
                </a:solidFill>
                <a:latin typeface="Arial"/>
                <a:cs typeface="Arial"/>
              </a:rPr>
              <a:t>cần phân </a:t>
            </a:r>
            <a:r>
              <a:rPr sz="2800" spc="-5" dirty="0">
                <a:solidFill>
                  <a:srgbClr val="FFFFFF"/>
                </a:solidFill>
                <a:latin typeface="Arial"/>
                <a:cs typeface="Arial"/>
              </a:rPr>
              <a:t>tích ngành kinh </a:t>
            </a:r>
            <a:r>
              <a:rPr sz="2800" dirty="0">
                <a:solidFill>
                  <a:srgbClr val="FFFFFF"/>
                </a:solidFill>
                <a:latin typeface="Arial"/>
                <a:cs typeface="Arial"/>
              </a:rPr>
              <a:t>doanh và  </a:t>
            </a:r>
            <a:r>
              <a:rPr sz="2800" spc="-5" dirty="0">
                <a:solidFill>
                  <a:srgbClr val="FFFFFF"/>
                </a:solidFill>
                <a:latin typeface="Arial"/>
                <a:cs typeface="Arial"/>
              </a:rPr>
              <a:t>chọn một chiến lược cạnh</a:t>
            </a:r>
            <a:r>
              <a:rPr sz="2800" spc="35" dirty="0">
                <a:solidFill>
                  <a:srgbClr val="FFFFFF"/>
                </a:solidFill>
                <a:latin typeface="Arial"/>
                <a:cs typeface="Arial"/>
              </a:rPr>
              <a:t> </a:t>
            </a:r>
            <a:r>
              <a:rPr sz="2800" spc="-5" dirty="0">
                <a:solidFill>
                  <a:srgbClr val="FFFFFF"/>
                </a:solidFill>
                <a:latin typeface="Arial"/>
                <a:cs typeface="Arial"/>
              </a:rPr>
              <a:t>tranh</a:t>
            </a:r>
            <a:endParaRPr sz="2800">
              <a:latin typeface="Arial"/>
              <a:cs typeface="Arial"/>
            </a:endParaRPr>
          </a:p>
          <a:p>
            <a:pPr>
              <a:lnSpc>
                <a:spcPct val="100000"/>
              </a:lnSpc>
              <a:spcBef>
                <a:spcPts val="5"/>
              </a:spcBef>
            </a:pPr>
            <a:endParaRPr sz="2450">
              <a:latin typeface="Arial"/>
              <a:cs typeface="Arial"/>
            </a:endParaRPr>
          </a:p>
          <a:p>
            <a:pPr marL="12700" marR="267970" algn="just">
              <a:lnSpc>
                <a:spcPts val="3020"/>
              </a:lnSpc>
            </a:pPr>
            <a:r>
              <a:rPr sz="2800" spc="-5" dirty="0">
                <a:solidFill>
                  <a:srgbClr val="000308"/>
                </a:solidFill>
                <a:latin typeface="Arial"/>
                <a:cs typeface="Arial"/>
              </a:rPr>
              <a:t>Đưa ra một chiến lược, quy trình nghiệp vụ để  mở rộng các hoạt động tạo ra giá </a:t>
            </a:r>
            <a:r>
              <a:rPr sz="2800" dirty="0">
                <a:solidFill>
                  <a:srgbClr val="000308"/>
                </a:solidFill>
                <a:latin typeface="Arial"/>
                <a:cs typeface="Arial"/>
              </a:rPr>
              <a:t>trị </a:t>
            </a:r>
            <a:r>
              <a:rPr sz="2800" spc="-10" dirty="0">
                <a:solidFill>
                  <a:srgbClr val="000308"/>
                </a:solidFill>
                <a:latin typeface="Arial"/>
                <a:cs typeface="Arial"/>
              </a:rPr>
              <a:t>được </a:t>
            </a:r>
            <a:r>
              <a:rPr sz="2800" spc="-5" dirty="0">
                <a:solidFill>
                  <a:srgbClr val="000308"/>
                </a:solidFill>
                <a:latin typeface="Arial"/>
                <a:cs typeface="Arial"/>
              </a:rPr>
              <a:t>thiết  </a:t>
            </a:r>
            <a:r>
              <a:rPr sz="2800" dirty="0">
                <a:solidFill>
                  <a:srgbClr val="000308"/>
                </a:solidFill>
                <a:latin typeface="Arial"/>
                <a:cs typeface="Arial"/>
              </a:rPr>
              <a:t>kế</a:t>
            </a:r>
            <a:r>
              <a:rPr sz="2800" spc="-10" dirty="0">
                <a:solidFill>
                  <a:srgbClr val="000308"/>
                </a:solidFill>
                <a:latin typeface="Arial"/>
                <a:cs typeface="Arial"/>
              </a:rPr>
              <a:t> </a:t>
            </a:r>
            <a:r>
              <a:rPr sz="2800" spc="-5" dirty="0">
                <a:solidFill>
                  <a:srgbClr val="000308"/>
                </a:solidFill>
                <a:latin typeface="Arial"/>
                <a:cs typeface="Arial"/>
              </a:rPr>
              <a:t>trước</a:t>
            </a:r>
            <a:endParaRPr sz="2800">
              <a:latin typeface="Arial"/>
              <a:cs typeface="Arial"/>
            </a:endParaRPr>
          </a:p>
          <a:p>
            <a:pPr>
              <a:lnSpc>
                <a:spcPct val="100000"/>
              </a:lnSpc>
              <a:spcBef>
                <a:spcPts val="15"/>
              </a:spcBef>
            </a:pPr>
            <a:endParaRPr sz="2450">
              <a:latin typeface="Arial"/>
              <a:cs typeface="Arial"/>
            </a:endParaRPr>
          </a:p>
          <a:p>
            <a:pPr marL="12700" marR="5080" algn="just">
              <a:lnSpc>
                <a:spcPts val="3020"/>
              </a:lnSpc>
            </a:pPr>
            <a:r>
              <a:rPr sz="2800" spc="-5" dirty="0">
                <a:solidFill>
                  <a:srgbClr val="FFFFFF"/>
                </a:solidFill>
                <a:latin typeface="Arial"/>
                <a:cs typeface="Arial"/>
              </a:rPr>
              <a:t>Những quy trình </a:t>
            </a:r>
            <a:r>
              <a:rPr sz="2800" dirty="0">
                <a:solidFill>
                  <a:srgbClr val="FFFFFF"/>
                </a:solidFill>
                <a:latin typeface="Arial"/>
                <a:cs typeface="Arial"/>
              </a:rPr>
              <a:t>đó </a:t>
            </a:r>
            <a:r>
              <a:rPr sz="2800" spc="-5" dirty="0">
                <a:solidFill>
                  <a:srgbClr val="FFFFFF"/>
                </a:solidFill>
                <a:latin typeface="Arial"/>
                <a:cs typeface="Arial"/>
              </a:rPr>
              <a:t>xác định phạm vi và các yêu  cầu của hệ thống thông </a:t>
            </a:r>
            <a:r>
              <a:rPr sz="2800" dirty="0">
                <a:solidFill>
                  <a:srgbClr val="FFFFFF"/>
                </a:solidFill>
                <a:latin typeface="Arial"/>
                <a:cs typeface="Arial"/>
              </a:rPr>
              <a:t>tin </a:t>
            </a:r>
            <a:r>
              <a:rPr sz="2800" spc="-5" dirty="0">
                <a:solidFill>
                  <a:srgbClr val="FFFFFF"/>
                </a:solidFill>
                <a:latin typeface="Arial"/>
                <a:cs typeface="Arial"/>
              </a:rPr>
              <a:t>của mỗi tổ</a:t>
            </a:r>
            <a:r>
              <a:rPr sz="2800" spc="35" dirty="0">
                <a:solidFill>
                  <a:srgbClr val="FFFFFF"/>
                </a:solidFill>
                <a:latin typeface="Arial"/>
                <a:cs typeface="Arial"/>
              </a:rPr>
              <a:t> </a:t>
            </a:r>
            <a:r>
              <a:rPr sz="2800" spc="-5" dirty="0">
                <a:solidFill>
                  <a:srgbClr val="FFFFFF"/>
                </a:solidFill>
                <a:latin typeface="Arial"/>
                <a:cs typeface="Arial"/>
              </a:rPr>
              <a:t>chức</a:t>
            </a:r>
            <a:endParaRPr sz="2800">
              <a:latin typeface="Arial"/>
              <a:cs typeface="Arial"/>
            </a:endParaRPr>
          </a:p>
        </p:txBody>
      </p:sp>
      <p:sp>
        <p:nvSpPr>
          <p:cNvPr id="13" name="object 13"/>
          <p:cNvSpPr txBox="1">
            <a:spLocks noGrp="1"/>
          </p:cNvSpPr>
          <p:nvPr>
            <p:ph type="title"/>
          </p:nvPr>
        </p:nvSpPr>
        <p:spPr>
          <a:xfrm>
            <a:off x="612140" y="684021"/>
            <a:ext cx="1517650" cy="513715"/>
          </a:xfrm>
          <a:prstGeom prst="rect">
            <a:avLst/>
          </a:prstGeom>
        </p:spPr>
        <p:txBody>
          <a:bodyPr vert="horz" wrap="square" lIns="0" tIns="13335" rIns="0" bIns="0" rtlCol="0">
            <a:spAutoFit/>
          </a:bodyPr>
          <a:lstStyle/>
          <a:p>
            <a:pPr marL="12700">
              <a:lnSpc>
                <a:spcPct val="100000"/>
              </a:lnSpc>
              <a:spcBef>
                <a:spcPts val="105"/>
              </a:spcBef>
            </a:pPr>
            <a:r>
              <a:rPr dirty="0"/>
              <a:t>Kết</a:t>
            </a:r>
            <a:r>
              <a:rPr spc="-70" dirty="0"/>
              <a:t> </a:t>
            </a:r>
            <a:r>
              <a:rPr spc="-10" dirty="0"/>
              <a:t>luận</a:t>
            </a:r>
          </a:p>
        </p:txBody>
      </p:sp>
      <p:sp>
        <p:nvSpPr>
          <p:cNvPr id="15" name="object 15"/>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20</a:t>
            </a:fld>
            <a:endParaRPr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33400" y="674370"/>
            <a:ext cx="7166609" cy="1002030"/>
          </a:xfrm>
          <a:prstGeom prst="rect">
            <a:avLst/>
          </a:prstGeom>
        </p:spPr>
        <p:txBody>
          <a:bodyPr vert="horz" wrap="square" lIns="0" tIns="13335" rIns="0" bIns="0" rtlCol="0">
            <a:spAutoFit/>
          </a:bodyPr>
          <a:lstStyle/>
          <a:p>
            <a:pPr marL="866140" marR="5080" indent="-854075">
              <a:lnSpc>
                <a:spcPct val="100000"/>
              </a:lnSpc>
              <a:spcBef>
                <a:spcPts val="105"/>
              </a:spcBef>
              <a:tabLst>
                <a:tab pos="1027430" algn="l"/>
              </a:tabLst>
            </a:pPr>
            <a:r>
              <a:rPr b="1" dirty="0">
                <a:latin typeface="Arial"/>
                <a:cs typeface="Arial"/>
              </a:rPr>
              <a:t>Q7:		Hệ </a:t>
            </a:r>
            <a:r>
              <a:rPr b="1" spc="-5" dirty="0">
                <a:latin typeface="Arial"/>
                <a:cs typeface="Arial"/>
              </a:rPr>
              <a:t>thống thông tin </a:t>
            </a:r>
            <a:r>
              <a:rPr b="1" dirty="0">
                <a:latin typeface="Arial"/>
                <a:cs typeface="Arial"/>
              </a:rPr>
              <a:t>cung cấp</a:t>
            </a:r>
            <a:r>
              <a:rPr b="1" spc="-190" dirty="0">
                <a:latin typeface="Arial"/>
                <a:cs typeface="Arial"/>
              </a:rPr>
              <a:t> </a:t>
            </a:r>
            <a:r>
              <a:rPr b="1" dirty="0">
                <a:latin typeface="Arial"/>
                <a:cs typeface="Arial"/>
              </a:rPr>
              <a:t>lợi  thế </a:t>
            </a:r>
            <a:r>
              <a:rPr b="1" spc="-5" dirty="0">
                <a:latin typeface="Arial"/>
                <a:cs typeface="Arial"/>
              </a:rPr>
              <a:t>cạnh</a:t>
            </a:r>
            <a:r>
              <a:rPr b="1" spc="-50" dirty="0">
                <a:latin typeface="Arial"/>
                <a:cs typeface="Arial"/>
              </a:rPr>
              <a:t> </a:t>
            </a:r>
            <a:r>
              <a:rPr b="1" dirty="0">
                <a:latin typeface="Arial"/>
                <a:cs typeface="Arial"/>
              </a:rPr>
              <a:t>tranh</a:t>
            </a:r>
            <a:r>
              <a:rPr dirty="0"/>
              <a:t>?</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21</a:t>
            </a:fld>
            <a:endParaRPr spc="-5" dirty="0"/>
          </a:p>
        </p:txBody>
      </p:sp>
      <p:sp>
        <p:nvSpPr>
          <p:cNvPr id="6" name="object 6"/>
          <p:cNvSpPr/>
          <p:nvPr/>
        </p:nvSpPr>
        <p:spPr>
          <a:xfrm>
            <a:off x="2030143" y="1899108"/>
            <a:ext cx="4513863" cy="357174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2229104" y="2773756"/>
            <a:ext cx="2120900" cy="1391920"/>
          </a:xfrm>
          <a:prstGeom prst="rect">
            <a:avLst/>
          </a:prstGeom>
        </p:spPr>
        <p:txBody>
          <a:bodyPr vert="horz" wrap="square" lIns="0" tIns="67945" rIns="0" bIns="0" rtlCol="0">
            <a:spAutoFit/>
          </a:bodyPr>
          <a:lstStyle/>
          <a:p>
            <a:pPr marL="12700" marR="5080" algn="just">
              <a:lnSpc>
                <a:spcPts val="3460"/>
              </a:lnSpc>
              <a:spcBef>
                <a:spcPts val="535"/>
              </a:spcBef>
            </a:pPr>
            <a:r>
              <a:rPr sz="3200" dirty="0">
                <a:solidFill>
                  <a:srgbClr val="000308"/>
                </a:solidFill>
                <a:latin typeface="Arial"/>
                <a:cs typeface="Arial"/>
              </a:rPr>
              <a:t>Tạo ra sản  </a:t>
            </a:r>
            <a:r>
              <a:rPr sz="3200" spc="-5" dirty="0">
                <a:solidFill>
                  <a:srgbClr val="000308"/>
                </a:solidFill>
                <a:latin typeface="Arial"/>
                <a:cs typeface="Arial"/>
              </a:rPr>
              <a:t>phẩm </a:t>
            </a:r>
            <a:r>
              <a:rPr sz="3200" spc="-10" dirty="0">
                <a:solidFill>
                  <a:srgbClr val="000308"/>
                </a:solidFill>
                <a:latin typeface="Arial"/>
                <a:cs typeface="Arial"/>
              </a:rPr>
              <a:t>hoặc  </a:t>
            </a:r>
            <a:r>
              <a:rPr sz="3200" spc="-5" dirty="0">
                <a:solidFill>
                  <a:srgbClr val="000308"/>
                </a:solidFill>
                <a:latin typeface="Arial"/>
                <a:cs typeface="Arial"/>
              </a:rPr>
              <a:t>dịch </a:t>
            </a:r>
            <a:r>
              <a:rPr sz="3200" dirty="0">
                <a:solidFill>
                  <a:srgbClr val="000308"/>
                </a:solidFill>
                <a:latin typeface="Arial"/>
                <a:cs typeface="Arial"/>
              </a:rPr>
              <a:t>vụ</a:t>
            </a:r>
            <a:r>
              <a:rPr sz="3200" spc="-100" dirty="0">
                <a:solidFill>
                  <a:srgbClr val="000308"/>
                </a:solidFill>
                <a:latin typeface="Arial"/>
                <a:cs typeface="Arial"/>
              </a:rPr>
              <a:t> </a:t>
            </a:r>
            <a:r>
              <a:rPr sz="3200" dirty="0">
                <a:solidFill>
                  <a:srgbClr val="000308"/>
                </a:solidFill>
                <a:latin typeface="Arial"/>
                <a:cs typeface="Arial"/>
              </a:rPr>
              <a:t>mới</a:t>
            </a:r>
            <a:endParaRPr sz="3200">
              <a:latin typeface="Arial"/>
              <a:cs typeface="Arial"/>
            </a:endParaRPr>
          </a:p>
        </p:txBody>
      </p:sp>
      <p:sp>
        <p:nvSpPr>
          <p:cNvPr id="8" name="object 8"/>
          <p:cNvSpPr/>
          <p:nvPr/>
        </p:nvSpPr>
        <p:spPr>
          <a:xfrm>
            <a:off x="4981955" y="1591055"/>
            <a:ext cx="3485388" cy="3828288"/>
          </a:xfrm>
          <a:prstGeom prst="rect">
            <a:avLst/>
          </a:prstGeom>
          <a:blipFill>
            <a:blip r:embed="rId2" cstate="print"/>
            <a:stretch>
              <a:fillRect/>
            </a:stretch>
          </a:blipFill>
        </p:spPr>
        <p:txBody>
          <a:bodyPr wrap="square" lIns="0" tIns="0" rIns="0" bIns="0" rtlCol="0"/>
          <a:lstStyle/>
          <a:p>
            <a:endParaRPr dirty="0"/>
          </a:p>
        </p:txBody>
      </p:sp>
      <p:grpSp>
        <p:nvGrpSpPr>
          <p:cNvPr id="10" name="object 10"/>
          <p:cNvGrpSpPr/>
          <p:nvPr/>
        </p:nvGrpSpPr>
        <p:grpSpPr>
          <a:xfrm>
            <a:off x="528637" y="452437"/>
            <a:ext cx="8477250" cy="1000125"/>
            <a:chOff x="528637" y="452437"/>
            <a:chExt cx="8477250" cy="1000125"/>
          </a:xfrm>
        </p:grpSpPr>
        <p:sp>
          <p:nvSpPr>
            <p:cNvPr id="11" name="object 11"/>
            <p:cNvSpPr/>
            <p:nvPr/>
          </p:nvSpPr>
          <p:spPr>
            <a:xfrm>
              <a:off x="533400" y="457200"/>
              <a:ext cx="8467725" cy="990600"/>
            </a:xfrm>
            <a:custGeom>
              <a:avLst/>
              <a:gdLst/>
              <a:ahLst/>
              <a:cxnLst/>
              <a:rect l="l" t="t" r="r" b="b"/>
              <a:pathLst>
                <a:path w="8467725" h="990600">
                  <a:moveTo>
                    <a:pt x="8467725" y="0"/>
                  </a:moveTo>
                  <a:lnTo>
                    <a:pt x="0" y="0"/>
                  </a:lnTo>
                  <a:lnTo>
                    <a:pt x="0" y="990600"/>
                  </a:lnTo>
                  <a:lnTo>
                    <a:pt x="8467725" y="990600"/>
                  </a:lnTo>
                  <a:lnTo>
                    <a:pt x="8467725" y="0"/>
                  </a:lnTo>
                  <a:close/>
                </a:path>
              </a:pathLst>
            </a:custGeom>
            <a:solidFill>
              <a:srgbClr val="FFFFFF"/>
            </a:solidFill>
          </p:spPr>
          <p:txBody>
            <a:bodyPr wrap="square" lIns="0" tIns="0" rIns="0" bIns="0" rtlCol="0"/>
            <a:lstStyle/>
            <a:p>
              <a:endParaRPr/>
            </a:p>
          </p:txBody>
        </p:sp>
        <p:sp>
          <p:nvSpPr>
            <p:cNvPr id="12" name="object 12"/>
            <p:cNvSpPr/>
            <p:nvPr/>
          </p:nvSpPr>
          <p:spPr>
            <a:xfrm>
              <a:off x="533400" y="457200"/>
              <a:ext cx="8467725" cy="990600"/>
            </a:xfrm>
            <a:custGeom>
              <a:avLst/>
              <a:gdLst/>
              <a:ahLst/>
              <a:cxnLst/>
              <a:rect l="l" t="t" r="r" b="b"/>
              <a:pathLst>
                <a:path w="8467725" h="990600">
                  <a:moveTo>
                    <a:pt x="0" y="990600"/>
                  </a:moveTo>
                  <a:lnTo>
                    <a:pt x="8467725" y="990600"/>
                  </a:lnTo>
                  <a:lnTo>
                    <a:pt x="8467725" y="0"/>
                  </a:lnTo>
                  <a:lnTo>
                    <a:pt x="0" y="0"/>
                  </a:lnTo>
                  <a:lnTo>
                    <a:pt x="0" y="990600"/>
                  </a:lnTo>
                  <a:close/>
                </a:path>
              </a:pathLst>
            </a:custGeom>
            <a:ln w="9525">
              <a:solidFill>
                <a:srgbClr val="000308"/>
              </a:solidFill>
            </a:ln>
          </p:spPr>
          <p:txBody>
            <a:bodyPr wrap="square" lIns="0" tIns="0" rIns="0" bIns="0" rtlCol="0"/>
            <a:lstStyle/>
            <a:p>
              <a:endParaRPr/>
            </a:p>
          </p:txBody>
        </p:sp>
      </p:grpSp>
      <p:sp>
        <p:nvSpPr>
          <p:cNvPr id="13" name="object 13"/>
          <p:cNvSpPr txBox="1"/>
          <p:nvPr/>
        </p:nvSpPr>
        <p:spPr>
          <a:xfrm>
            <a:off x="612140" y="716025"/>
            <a:ext cx="81788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00308"/>
                </a:solidFill>
                <a:latin typeface="Arial"/>
                <a:cs typeface="Arial"/>
              </a:rPr>
              <a:t>Hai </a:t>
            </a:r>
            <a:r>
              <a:rPr sz="2800" b="1" spc="-5" dirty="0">
                <a:solidFill>
                  <a:srgbClr val="000308"/>
                </a:solidFill>
                <a:latin typeface="Arial"/>
                <a:cs typeface="Arial"/>
              </a:rPr>
              <a:t>cách để </a:t>
            </a:r>
            <a:r>
              <a:rPr sz="2800" b="1" spc="-150" dirty="0">
                <a:solidFill>
                  <a:srgbClr val="000308"/>
                </a:solidFill>
                <a:latin typeface="Arial"/>
                <a:cs typeface="Arial"/>
              </a:rPr>
              <a:t>đáp </a:t>
            </a:r>
            <a:r>
              <a:rPr sz="2800" b="1" spc="-30" dirty="0">
                <a:solidFill>
                  <a:srgbClr val="000308"/>
                </a:solidFill>
                <a:latin typeface="Arial"/>
                <a:cs typeface="Arial"/>
              </a:rPr>
              <a:t>ứ</a:t>
            </a:r>
            <a:r>
              <a:rPr sz="2800" b="1" spc="-30" dirty="0">
                <a:solidFill>
                  <a:srgbClr val="000308"/>
                </a:solidFill>
                <a:latin typeface="Trebuchet MS"/>
                <a:cs typeface="Trebuchet MS"/>
              </a:rPr>
              <a:t>ng </a:t>
            </a:r>
            <a:r>
              <a:rPr sz="2800" b="1" spc="-5" dirty="0">
                <a:solidFill>
                  <a:srgbClr val="000308"/>
                </a:solidFill>
                <a:latin typeface="Arial"/>
                <a:cs typeface="Arial"/>
              </a:rPr>
              <a:t>với </a:t>
            </a:r>
            <a:r>
              <a:rPr sz="2800" b="1" spc="-5" dirty="0">
                <a:solidFill>
                  <a:srgbClr val="000308"/>
                </a:solidFill>
                <a:latin typeface="Trebuchet MS"/>
                <a:cs typeface="Trebuchet MS"/>
              </a:rPr>
              <a:t>5 </a:t>
            </a:r>
            <a:r>
              <a:rPr sz="2800" b="1" spc="-5" dirty="0">
                <a:solidFill>
                  <a:srgbClr val="000308"/>
                </a:solidFill>
                <a:latin typeface="Arial"/>
                <a:cs typeface="Arial"/>
              </a:rPr>
              <a:t>Lực lượng cạnh</a:t>
            </a:r>
            <a:r>
              <a:rPr sz="2800" b="1" spc="-60" dirty="0">
                <a:solidFill>
                  <a:srgbClr val="000308"/>
                </a:solidFill>
                <a:latin typeface="Arial"/>
                <a:cs typeface="Arial"/>
              </a:rPr>
              <a:t> </a:t>
            </a:r>
            <a:r>
              <a:rPr sz="2800" b="1" spc="-5" dirty="0">
                <a:solidFill>
                  <a:srgbClr val="000308"/>
                </a:solidFill>
                <a:latin typeface="Arial"/>
                <a:cs typeface="Arial"/>
              </a:rPr>
              <a:t>tranh</a:t>
            </a:r>
            <a:endParaRPr sz="2800">
              <a:latin typeface="Arial"/>
              <a:cs typeface="Arial"/>
            </a:endParaRPr>
          </a:p>
        </p:txBody>
      </p:sp>
      <p:sp>
        <p:nvSpPr>
          <p:cNvPr id="15" name="object 15"/>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22</a:t>
            </a:fld>
            <a:endParaRPr spc="-5" dirty="0"/>
          </a:p>
        </p:txBody>
      </p:sp>
      <p:sp>
        <p:nvSpPr>
          <p:cNvPr id="16" name="object 7"/>
          <p:cNvSpPr txBox="1"/>
          <p:nvPr/>
        </p:nvSpPr>
        <p:spPr>
          <a:xfrm>
            <a:off x="5181600" y="1701862"/>
            <a:ext cx="2895600" cy="3402855"/>
          </a:xfrm>
          <a:prstGeom prst="rect">
            <a:avLst/>
          </a:prstGeom>
        </p:spPr>
        <p:txBody>
          <a:bodyPr vert="horz" wrap="square" lIns="0" tIns="67945" rIns="0" bIns="0" rtlCol="0">
            <a:spAutoFit/>
          </a:bodyPr>
          <a:lstStyle/>
          <a:p>
            <a:pPr marL="12700" marR="5080" algn="just">
              <a:lnSpc>
                <a:spcPts val="3460"/>
              </a:lnSpc>
              <a:spcBef>
                <a:spcPts val="535"/>
              </a:spcBef>
            </a:pPr>
            <a:r>
              <a:rPr lang="en-US" sz="3200" dirty="0" err="1" smtClean="0">
                <a:solidFill>
                  <a:srgbClr val="000308"/>
                </a:solidFill>
                <a:latin typeface="Arial"/>
                <a:cs typeface="Arial"/>
              </a:rPr>
              <a:t>Tăng</a:t>
            </a:r>
            <a:r>
              <a:rPr lang="en-US" sz="3200" dirty="0" smtClean="0">
                <a:solidFill>
                  <a:srgbClr val="000308"/>
                </a:solidFill>
                <a:latin typeface="Arial"/>
                <a:cs typeface="Arial"/>
              </a:rPr>
              <a:t> </a:t>
            </a:r>
            <a:r>
              <a:rPr lang="en-US" sz="3200" dirty="0" err="1" smtClean="0">
                <a:solidFill>
                  <a:srgbClr val="000308"/>
                </a:solidFill>
                <a:latin typeface="Arial"/>
                <a:cs typeface="Arial"/>
              </a:rPr>
              <a:t>cường</a:t>
            </a:r>
            <a:r>
              <a:rPr lang="en-US" sz="3200" dirty="0" smtClean="0">
                <a:solidFill>
                  <a:srgbClr val="000308"/>
                </a:solidFill>
                <a:latin typeface="Arial"/>
                <a:cs typeface="Arial"/>
              </a:rPr>
              <a:t> </a:t>
            </a:r>
            <a:r>
              <a:rPr lang="en-US" sz="3200" dirty="0" err="1" smtClean="0">
                <a:solidFill>
                  <a:srgbClr val="000308"/>
                </a:solidFill>
                <a:latin typeface="Arial"/>
                <a:cs typeface="Arial"/>
              </a:rPr>
              <a:t>các</a:t>
            </a:r>
            <a:r>
              <a:rPr lang="en-US" sz="3200" dirty="0" smtClean="0">
                <a:solidFill>
                  <a:srgbClr val="000308"/>
                </a:solidFill>
                <a:latin typeface="Arial"/>
                <a:cs typeface="Arial"/>
              </a:rPr>
              <a:t> </a:t>
            </a:r>
            <a:r>
              <a:rPr lang="en-US" sz="3200" dirty="0" err="1" smtClean="0">
                <a:solidFill>
                  <a:srgbClr val="000308"/>
                </a:solidFill>
                <a:latin typeface="Arial"/>
                <a:cs typeface="Arial"/>
              </a:rPr>
              <a:t>sản</a:t>
            </a:r>
            <a:r>
              <a:rPr lang="en-US" sz="3200" dirty="0" smtClean="0">
                <a:solidFill>
                  <a:srgbClr val="000308"/>
                </a:solidFill>
                <a:latin typeface="Arial"/>
                <a:cs typeface="Arial"/>
              </a:rPr>
              <a:t> </a:t>
            </a:r>
            <a:r>
              <a:rPr lang="en-US" sz="3200" dirty="0" err="1" smtClean="0">
                <a:solidFill>
                  <a:srgbClr val="000308"/>
                </a:solidFill>
                <a:latin typeface="Arial"/>
                <a:cs typeface="Arial"/>
              </a:rPr>
              <a:t>phẩm</a:t>
            </a:r>
            <a:r>
              <a:rPr lang="en-US" sz="3200" dirty="0" smtClean="0">
                <a:solidFill>
                  <a:srgbClr val="000308"/>
                </a:solidFill>
                <a:latin typeface="Arial"/>
                <a:cs typeface="Arial"/>
              </a:rPr>
              <a:t> </a:t>
            </a:r>
            <a:r>
              <a:rPr lang="en-US" sz="3200" dirty="0" err="1" smtClean="0">
                <a:solidFill>
                  <a:srgbClr val="000308"/>
                </a:solidFill>
                <a:latin typeface="Arial"/>
                <a:cs typeface="Arial"/>
              </a:rPr>
              <a:t>hoặc</a:t>
            </a:r>
            <a:r>
              <a:rPr lang="en-US" sz="3200" dirty="0" smtClean="0">
                <a:solidFill>
                  <a:srgbClr val="000308"/>
                </a:solidFill>
                <a:latin typeface="Arial"/>
                <a:cs typeface="Arial"/>
              </a:rPr>
              <a:t> </a:t>
            </a:r>
            <a:r>
              <a:rPr lang="en-US" sz="3200" dirty="0" err="1" smtClean="0">
                <a:solidFill>
                  <a:srgbClr val="000308"/>
                </a:solidFill>
                <a:latin typeface="Arial"/>
                <a:cs typeface="Arial"/>
              </a:rPr>
              <a:t>dịch</a:t>
            </a:r>
            <a:r>
              <a:rPr lang="en-US" sz="3200" dirty="0" smtClean="0">
                <a:solidFill>
                  <a:srgbClr val="000308"/>
                </a:solidFill>
                <a:latin typeface="Arial"/>
                <a:cs typeface="Arial"/>
              </a:rPr>
              <a:t> </a:t>
            </a:r>
            <a:r>
              <a:rPr lang="en-US" sz="3200" dirty="0" err="1" smtClean="0">
                <a:solidFill>
                  <a:srgbClr val="000308"/>
                </a:solidFill>
                <a:latin typeface="Arial"/>
                <a:cs typeface="Arial"/>
              </a:rPr>
              <a:t>vụ</a:t>
            </a:r>
            <a:r>
              <a:rPr lang="en-US" sz="3200" dirty="0" smtClean="0">
                <a:solidFill>
                  <a:srgbClr val="000308"/>
                </a:solidFill>
                <a:latin typeface="Arial"/>
                <a:cs typeface="Arial"/>
              </a:rPr>
              <a:t> </a:t>
            </a:r>
            <a:r>
              <a:rPr lang="en-US" sz="3200" dirty="0" err="1" smtClean="0">
                <a:solidFill>
                  <a:srgbClr val="000308"/>
                </a:solidFill>
                <a:latin typeface="Arial"/>
                <a:cs typeface="Arial"/>
              </a:rPr>
              <a:t>hiện</a:t>
            </a:r>
            <a:r>
              <a:rPr lang="en-US" sz="3200" dirty="0" smtClean="0">
                <a:solidFill>
                  <a:srgbClr val="000308"/>
                </a:solidFill>
                <a:latin typeface="Arial"/>
                <a:cs typeface="Arial"/>
              </a:rPr>
              <a:t> </a:t>
            </a:r>
            <a:r>
              <a:rPr lang="en-US" sz="3200" dirty="0" err="1" smtClean="0">
                <a:solidFill>
                  <a:srgbClr val="000308"/>
                </a:solidFill>
                <a:latin typeface="Arial"/>
                <a:cs typeface="Arial"/>
              </a:rPr>
              <a:t>có</a:t>
            </a:r>
            <a:endParaRPr lang="en-US" sz="3200" dirty="0" smtClean="0">
              <a:solidFill>
                <a:srgbClr val="000308"/>
              </a:solidFill>
              <a:latin typeface="Arial"/>
              <a:cs typeface="Arial"/>
            </a:endParaRPr>
          </a:p>
          <a:p>
            <a:pPr marL="12700" marR="5080" algn="just">
              <a:lnSpc>
                <a:spcPts val="3460"/>
              </a:lnSpc>
              <a:spcBef>
                <a:spcPts val="535"/>
              </a:spcBef>
            </a:pPr>
            <a:r>
              <a:rPr lang="en-US" sz="3200" dirty="0" err="1" smtClean="0">
                <a:solidFill>
                  <a:srgbClr val="000308"/>
                </a:solidFill>
                <a:latin typeface="Arial"/>
                <a:cs typeface="Arial"/>
              </a:rPr>
              <a:t>Khác</a:t>
            </a:r>
            <a:r>
              <a:rPr lang="en-US" sz="3200" dirty="0" smtClean="0">
                <a:solidFill>
                  <a:srgbClr val="000308"/>
                </a:solidFill>
                <a:latin typeface="Arial"/>
                <a:cs typeface="Arial"/>
              </a:rPr>
              <a:t> </a:t>
            </a:r>
            <a:r>
              <a:rPr lang="en-US" sz="3200" dirty="0" err="1" smtClean="0">
                <a:solidFill>
                  <a:srgbClr val="000308"/>
                </a:solidFill>
                <a:latin typeface="Arial"/>
                <a:cs typeface="Arial"/>
              </a:rPr>
              <a:t>biệt</a:t>
            </a:r>
            <a:r>
              <a:rPr lang="en-US" sz="3200" dirty="0" smtClean="0">
                <a:solidFill>
                  <a:srgbClr val="000308"/>
                </a:solidFill>
                <a:latin typeface="Arial"/>
                <a:cs typeface="Arial"/>
              </a:rPr>
              <a:t>: </a:t>
            </a:r>
          </a:p>
          <a:p>
            <a:pPr marL="12700" marR="5080" algn="just">
              <a:lnSpc>
                <a:spcPts val="3460"/>
              </a:lnSpc>
              <a:spcBef>
                <a:spcPts val="535"/>
              </a:spcBef>
            </a:pPr>
            <a:r>
              <a:rPr lang="en-US" sz="3200" dirty="0" smtClean="0">
                <a:solidFill>
                  <a:srgbClr val="000308"/>
                </a:solidFill>
                <a:latin typeface="Arial"/>
                <a:cs typeface="Arial"/>
              </a:rPr>
              <a:t>+ Chi </a:t>
            </a:r>
            <a:r>
              <a:rPr lang="en-US" sz="3200" dirty="0" err="1" smtClean="0">
                <a:solidFill>
                  <a:srgbClr val="000308"/>
                </a:solidFill>
                <a:latin typeface="Arial"/>
                <a:cs typeface="Arial"/>
              </a:rPr>
              <a:t>phí</a:t>
            </a:r>
            <a:endParaRPr lang="en-US" sz="3200" dirty="0" smtClean="0">
              <a:solidFill>
                <a:srgbClr val="000308"/>
              </a:solidFill>
              <a:latin typeface="Arial"/>
              <a:cs typeface="Arial"/>
            </a:endParaRPr>
          </a:p>
          <a:p>
            <a:pPr marL="12700" marR="5080" algn="just">
              <a:lnSpc>
                <a:spcPts val="3460"/>
              </a:lnSpc>
              <a:spcBef>
                <a:spcPts val="535"/>
              </a:spcBef>
            </a:pPr>
            <a:r>
              <a:rPr lang="en-US" sz="3200" dirty="0" smtClean="0">
                <a:solidFill>
                  <a:srgbClr val="000308"/>
                </a:solidFill>
                <a:latin typeface="Arial"/>
                <a:cs typeface="Arial"/>
              </a:rPr>
              <a:t>+ </a:t>
            </a:r>
            <a:r>
              <a:rPr lang="en-US" sz="3200" dirty="0" err="1" smtClean="0">
                <a:solidFill>
                  <a:srgbClr val="000308"/>
                </a:solidFill>
                <a:latin typeface="Arial"/>
                <a:cs typeface="Arial"/>
              </a:rPr>
              <a:t>Chất</a:t>
            </a:r>
            <a:r>
              <a:rPr lang="en-US" sz="3200" dirty="0" smtClean="0">
                <a:solidFill>
                  <a:srgbClr val="000308"/>
                </a:solidFill>
                <a:latin typeface="Arial"/>
                <a:cs typeface="Arial"/>
              </a:rPr>
              <a:t> </a:t>
            </a:r>
            <a:r>
              <a:rPr lang="en-US" sz="3200" dirty="0" err="1" smtClean="0">
                <a:solidFill>
                  <a:srgbClr val="000308"/>
                </a:solidFill>
                <a:latin typeface="Arial"/>
                <a:cs typeface="Arial"/>
              </a:rPr>
              <a:t>lượng</a:t>
            </a:r>
            <a:endParaRPr sz="32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12140" y="684021"/>
            <a:ext cx="7720330" cy="513715"/>
          </a:xfrm>
          <a:prstGeom prst="rect">
            <a:avLst/>
          </a:prstGeom>
        </p:spPr>
        <p:txBody>
          <a:bodyPr vert="horz" wrap="square" lIns="0" tIns="13335" rIns="0" bIns="0" rtlCol="0">
            <a:spAutoFit/>
          </a:bodyPr>
          <a:lstStyle/>
          <a:p>
            <a:pPr marL="12700">
              <a:lnSpc>
                <a:spcPct val="100000"/>
              </a:lnSpc>
              <a:spcBef>
                <a:spcPts val="105"/>
              </a:spcBef>
            </a:pPr>
            <a:r>
              <a:rPr spc="-5" dirty="0"/>
              <a:t>Hai </a:t>
            </a:r>
            <a:r>
              <a:rPr dirty="0"/>
              <a:t>vai </a:t>
            </a:r>
            <a:r>
              <a:rPr spc="-5" dirty="0"/>
              <a:t>trò </a:t>
            </a:r>
            <a:r>
              <a:rPr dirty="0"/>
              <a:t>Hệ </a:t>
            </a:r>
            <a:r>
              <a:rPr spc="-5" dirty="0"/>
              <a:t>thống thông tin </a:t>
            </a:r>
            <a:r>
              <a:rPr dirty="0"/>
              <a:t>về sản</a:t>
            </a:r>
            <a:r>
              <a:rPr spc="-90" dirty="0"/>
              <a:t> </a:t>
            </a:r>
            <a:r>
              <a:rPr spc="-5" dirty="0"/>
              <a:t>phẩm</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23</a:t>
            </a:fld>
            <a:endParaRPr spc="-5" dirty="0"/>
          </a:p>
        </p:txBody>
      </p:sp>
      <p:sp>
        <p:nvSpPr>
          <p:cNvPr id="6" name="object 6"/>
          <p:cNvSpPr/>
          <p:nvPr/>
        </p:nvSpPr>
        <p:spPr>
          <a:xfrm>
            <a:off x="685800" y="1600200"/>
            <a:ext cx="7543800" cy="4419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636000" cy="6197600"/>
            <a:chOff x="-12700" y="0"/>
            <a:chExt cx="8636000" cy="6197600"/>
          </a:xfrm>
        </p:grpSpPr>
        <p:sp>
          <p:nvSpPr>
            <p:cNvPr id="3" name="object 3"/>
            <p:cNvSpPr/>
            <p:nvPr/>
          </p:nvSpPr>
          <p:spPr>
            <a:xfrm>
              <a:off x="609600" y="1600200"/>
              <a:ext cx="8001000" cy="527050"/>
            </a:xfrm>
            <a:custGeom>
              <a:avLst/>
              <a:gdLst/>
              <a:ahLst/>
              <a:cxnLst/>
              <a:rect l="l" t="t" r="r" b="b"/>
              <a:pathLst>
                <a:path w="8001000" h="527050">
                  <a:moveTo>
                    <a:pt x="7913116" y="0"/>
                  </a:moveTo>
                  <a:lnTo>
                    <a:pt x="87845" y="0"/>
                  </a:lnTo>
                  <a:lnTo>
                    <a:pt x="70630" y="1706"/>
                  </a:lnTo>
                  <a:lnTo>
                    <a:pt x="25730" y="25780"/>
                  </a:lnTo>
                  <a:lnTo>
                    <a:pt x="1703" y="70625"/>
                  </a:lnTo>
                  <a:lnTo>
                    <a:pt x="0" y="87884"/>
                  </a:lnTo>
                  <a:lnTo>
                    <a:pt x="0" y="439292"/>
                  </a:lnTo>
                  <a:lnTo>
                    <a:pt x="14760" y="487995"/>
                  </a:lnTo>
                  <a:lnTo>
                    <a:pt x="54230" y="520414"/>
                  </a:lnTo>
                  <a:lnTo>
                    <a:pt x="87845" y="527050"/>
                  </a:lnTo>
                  <a:lnTo>
                    <a:pt x="7913116" y="527050"/>
                  </a:lnTo>
                  <a:lnTo>
                    <a:pt x="7961889" y="512369"/>
                  </a:lnTo>
                  <a:lnTo>
                    <a:pt x="7994300" y="472868"/>
                  </a:lnTo>
                  <a:lnTo>
                    <a:pt x="8001000" y="439292"/>
                  </a:lnTo>
                  <a:lnTo>
                    <a:pt x="8001000" y="87884"/>
                  </a:lnTo>
                  <a:lnTo>
                    <a:pt x="7986212" y="39110"/>
                  </a:lnTo>
                  <a:lnTo>
                    <a:pt x="7946786" y="6699"/>
                  </a:lnTo>
                  <a:lnTo>
                    <a:pt x="7913116" y="0"/>
                  </a:lnTo>
                  <a:close/>
                </a:path>
              </a:pathLst>
            </a:custGeom>
            <a:solidFill>
              <a:srgbClr val="003185"/>
            </a:solidFill>
          </p:spPr>
          <p:txBody>
            <a:bodyPr wrap="square" lIns="0" tIns="0" rIns="0" bIns="0" rtlCol="0"/>
            <a:lstStyle/>
            <a:p>
              <a:endParaRPr/>
            </a:p>
          </p:txBody>
        </p:sp>
        <p:sp>
          <p:nvSpPr>
            <p:cNvPr id="4" name="object 4"/>
            <p:cNvSpPr/>
            <p:nvPr/>
          </p:nvSpPr>
          <p:spPr>
            <a:xfrm>
              <a:off x="609600" y="1600200"/>
              <a:ext cx="8001000" cy="527050"/>
            </a:xfrm>
            <a:custGeom>
              <a:avLst/>
              <a:gdLst/>
              <a:ahLst/>
              <a:cxnLst/>
              <a:rect l="l" t="t" r="r" b="b"/>
              <a:pathLst>
                <a:path w="8001000" h="527050">
                  <a:moveTo>
                    <a:pt x="0" y="87884"/>
                  </a:moveTo>
                  <a:lnTo>
                    <a:pt x="14760" y="39110"/>
                  </a:lnTo>
                  <a:lnTo>
                    <a:pt x="54230" y="6699"/>
                  </a:lnTo>
                  <a:lnTo>
                    <a:pt x="87845" y="0"/>
                  </a:lnTo>
                  <a:lnTo>
                    <a:pt x="7913116" y="0"/>
                  </a:lnTo>
                  <a:lnTo>
                    <a:pt x="7961889" y="14787"/>
                  </a:lnTo>
                  <a:lnTo>
                    <a:pt x="7994300" y="54213"/>
                  </a:lnTo>
                  <a:lnTo>
                    <a:pt x="8001000" y="87884"/>
                  </a:lnTo>
                  <a:lnTo>
                    <a:pt x="8001000" y="439292"/>
                  </a:lnTo>
                  <a:lnTo>
                    <a:pt x="7986212" y="487995"/>
                  </a:lnTo>
                  <a:lnTo>
                    <a:pt x="7946786" y="520414"/>
                  </a:lnTo>
                  <a:lnTo>
                    <a:pt x="7913116" y="527050"/>
                  </a:lnTo>
                  <a:lnTo>
                    <a:pt x="87845" y="527050"/>
                  </a:lnTo>
                  <a:lnTo>
                    <a:pt x="39109" y="512369"/>
                  </a:lnTo>
                  <a:lnTo>
                    <a:pt x="6688" y="472868"/>
                  </a:lnTo>
                  <a:lnTo>
                    <a:pt x="0" y="439292"/>
                  </a:lnTo>
                  <a:lnTo>
                    <a:pt x="0" y="87884"/>
                  </a:lnTo>
                  <a:close/>
                </a:path>
              </a:pathLst>
            </a:custGeom>
            <a:ln w="25400">
              <a:solidFill>
                <a:srgbClr val="FFFFFF"/>
              </a:solidFill>
            </a:ln>
          </p:spPr>
          <p:txBody>
            <a:bodyPr wrap="square" lIns="0" tIns="0" rIns="0" bIns="0" rtlCol="0"/>
            <a:lstStyle/>
            <a:p>
              <a:endParaRPr/>
            </a:p>
          </p:txBody>
        </p:sp>
      </p:grpSp>
      <p:sp>
        <p:nvSpPr>
          <p:cNvPr id="5" name="object 5"/>
          <p:cNvSpPr txBox="1"/>
          <p:nvPr/>
        </p:nvSpPr>
        <p:spPr>
          <a:xfrm>
            <a:off x="744727" y="1642617"/>
            <a:ext cx="219519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a:cs typeface="Arial"/>
              </a:rPr>
              <a:t>Giữ </a:t>
            </a:r>
            <a:r>
              <a:rPr sz="2400" spc="-5" dirty="0">
                <a:solidFill>
                  <a:srgbClr val="FFFFFF"/>
                </a:solidFill>
                <a:latin typeface="Arial"/>
                <a:cs typeface="Arial"/>
              </a:rPr>
              <a:t>khách</a:t>
            </a:r>
            <a:r>
              <a:rPr sz="2400" spc="-60" dirty="0">
                <a:solidFill>
                  <a:srgbClr val="FFFFFF"/>
                </a:solidFill>
                <a:latin typeface="Arial"/>
                <a:cs typeface="Arial"/>
              </a:rPr>
              <a:t> </a:t>
            </a:r>
            <a:r>
              <a:rPr sz="2400" spc="-5" dirty="0">
                <a:solidFill>
                  <a:srgbClr val="FFFFFF"/>
                </a:solidFill>
                <a:latin typeface="Arial"/>
                <a:cs typeface="Arial"/>
              </a:rPr>
              <a:t>hàng</a:t>
            </a:r>
            <a:endParaRPr sz="2400">
              <a:latin typeface="Arial"/>
              <a:cs typeface="Arial"/>
            </a:endParaRPr>
          </a:p>
        </p:txBody>
      </p:sp>
      <p:sp>
        <p:nvSpPr>
          <p:cNvPr id="6" name="object 6"/>
          <p:cNvSpPr/>
          <p:nvPr/>
        </p:nvSpPr>
        <p:spPr>
          <a:xfrm>
            <a:off x="609600" y="2176678"/>
            <a:ext cx="8001000" cy="41399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609600" y="2176678"/>
            <a:ext cx="8001000" cy="414020"/>
          </a:xfrm>
          <a:prstGeom prst="rect">
            <a:avLst/>
          </a:prstGeom>
          <a:ln w="9525">
            <a:solidFill>
              <a:srgbClr val="002563"/>
            </a:solidFill>
          </a:ln>
        </p:spPr>
        <p:txBody>
          <a:bodyPr vert="horz" wrap="square" lIns="0" tIns="0" rIns="0" bIns="0" rtlCol="0">
            <a:spAutoFit/>
          </a:bodyPr>
          <a:lstStyle/>
          <a:p>
            <a:pPr marL="482600" indent="-229235">
              <a:lnSpc>
                <a:spcPts val="2350"/>
              </a:lnSpc>
              <a:buChar char="•"/>
              <a:tabLst>
                <a:tab pos="482600" algn="l"/>
                <a:tab pos="483234" algn="l"/>
              </a:tabLst>
            </a:pPr>
            <a:r>
              <a:rPr sz="2000" dirty="0">
                <a:solidFill>
                  <a:srgbClr val="000308"/>
                </a:solidFill>
                <a:latin typeface="Arial"/>
                <a:cs typeface="Arial"/>
              </a:rPr>
              <a:t>Bằng cách tạo ra chi </a:t>
            </a:r>
            <a:r>
              <a:rPr sz="2000" spc="-5" dirty="0">
                <a:solidFill>
                  <a:srgbClr val="000308"/>
                </a:solidFill>
                <a:latin typeface="Arial"/>
                <a:cs typeface="Arial"/>
              </a:rPr>
              <a:t>phí </a:t>
            </a:r>
            <a:r>
              <a:rPr sz="2000" dirty="0">
                <a:solidFill>
                  <a:srgbClr val="000308"/>
                </a:solidFill>
                <a:latin typeface="Arial"/>
                <a:cs typeface="Arial"/>
              </a:rPr>
              <a:t>chuyển </a:t>
            </a:r>
            <a:r>
              <a:rPr sz="2000" spc="-5" dirty="0">
                <a:solidFill>
                  <a:srgbClr val="000308"/>
                </a:solidFill>
                <a:latin typeface="Arial"/>
                <a:cs typeface="Arial"/>
              </a:rPr>
              <a:t>đổi</a:t>
            </a:r>
            <a:r>
              <a:rPr sz="2000" spc="-130" dirty="0">
                <a:solidFill>
                  <a:srgbClr val="000308"/>
                </a:solidFill>
                <a:latin typeface="Arial"/>
                <a:cs typeface="Arial"/>
              </a:rPr>
              <a:t> </a:t>
            </a:r>
            <a:r>
              <a:rPr sz="2000" dirty="0">
                <a:solidFill>
                  <a:srgbClr val="000308"/>
                </a:solidFill>
                <a:latin typeface="Arial"/>
                <a:cs typeface="Arial"/>
              </a:rPr>
              <a:t>cao</a:t>
            </a:r>
            <a:endParaRPr sz="2000">
              <a:latin typeface="Arial"/>
              <a:cs typeface="Arial"/>
            </a:endParaRPr>
          </a:p>
        </p:txBody>
      </p:sp>
      <p:grpSp>
        <p:nvGrpSpPr>
          <p:cNvPr id="8" name="object 8"/>
          <p:cNvGrpSpPr/>
          <p:nvPr/>
        </p:nvGrpSpPr>
        <p:grpSpPr>
          <a:xfrm>
            <a:off x="596900" y="2654173"/>
            <a:ext cx="8026400" cy="480695"/>
            <a:chOff x="596900" y="2654173"/>
            <a:chExt cx="8026400" cy="480695"/>
          </a:xfrm>
        </p:grpSpPr>
        <p:sp>
          <p:nvSpPr>
            <p:cNvPr id="9" name="object 9"/>
            <p:cNvSpPr/>
            <p:nvPr/>
          </p:nvSpPr>
          <p:spPr>
            <a:xfrm>
              <a:off x="609600" y="2666873"/>
              <a:ext cx="8001000" cy="455295"/>
            </a:xfrm>
            <a:custGeom>
              <a:avLst/>
              <a:gdLst/>
              <a:ahLst/>
              <a:cxnLst/>
              <a:rect l="l" t="t" r="r" b="b"/>
              <a:pathLst>
                <a:path w="8001000" h="455294">
                  <a:moveTo>
                    <a:pt x="7925181" y="0"/>
                  </a:moveTo>
                  <a:lnTo>
                    <a:pt x="75818" y="0"/>
                  </a:lnTo>
                  <a:lnTo>
                    <a:pt x="60959" y="1472"/>
                  </a:lnTo>
                  <a:lnTo>
                    <a:pt x="22212" y="22225"/>
                  </a:lnTo>
                  <a:lnTo>
                    <a:pt x="1470" y="60979"/>
                  </a:lnTo>
                  <a:lnTo>
                    <a:pt x="0" y="75818"/>
                  </a:lnTo>
                  <a:lnTo>
                    <a:pt x="0" y="379094"/>
                  </a:lnTo>
                  <a:lnTo>
                    <a:pt x="12740" y="421260"/>
                  </a:lnTo>
                  <a:lnTo>
                    <a:pt x="46805" y="449199"/>
                  </a:lnTo>
                  <a:lnTo>
                    <a:pt x="75818" y="454913"/>
                  </a:lnTo>
                  <a:lnTo>
                    <a:pt x="7925181" y="454913"/>
                  </a:lnTo>
                  <a:lnTo>
                    <a:pt x="7967221" y="442269"/>
                  </a:lnTo>
                  <a:lnTo>
                    <a:pt x="7995221" y="408193"/>
                  </a:lnTo>
                  <a:lnTo>
                    <a:pt x="8001000" y="379094"/>
                  </a:lnTo>
                  <a:lnTo>
                    <a:pt x="8001000" y="75818"/>
                  </a:lnTo>
                  <a:lnTo>
                    <a:pt x="7988248" y="33778"/>
                  </a:lnTo>
                  <a:lnTo>
                    <a:pt x="7954168" y="5778"/>
                  </a:lnTo>
                  <a:lnTo>
                    <a:pt x="7925181" y="0"/>
                  </a:lnTo>
                  <a:close/>
                </a:path>
              </a:pathLst>
            </a:custGeom>
            <a:solidFill>
              <a:srgbClr val="003185"/>
            </a:solidFill>
          </p:spPr>
          <p:txBody>
            <a:bodyPr wrap="square" lIns="0" tIns="0" rIns="0" bIns="0" rtlCol="0"/>
            <a:lstStyle/>
            <a:p>
              <a:endParaRPr/>
            </a:p>
          </p:txBody>
        </p:sp>
        <p:sp>
          <p:nvSpPr>
            <p:cNvPr id="10" name="object 10"/>
            <p:cNvSpPr/>
            <p:nvPr/>
          </p:nvSpPr>
          <p:spPr>
            <a:xfrm>
              <a:off x="609600" y="2666873"/>
              <a:ext cx="8001000" cy="455295"/>
            </a:xfrm>
            <a:custGeom>
              <a:avLst/>
              <a:gdLst/>
              <a:ahLst/>
              <a:cxnLst/>
              <a:rect l="l" t="t" r="r" b="b"/>
              <a:pathLst>
                <a:path w="8001000" h="455294">
                  <a:moveTo>
                    <a:pt x="0" y="75818"/>
                  </a:moveTo>
                  <a:lnTo>
                    <a:pt x="12740" y="33778"/>
                  </a:lnTo>
                  <a:lnTo>
                    <a:pt x="46805" y="5778"/>
                  </a:lnTo>
                  <a:lnTo>
                    <a:pt x="75818" y="0"/>
                  </a:lnTo>
                  <a:lnTo>
                    <a:pt x="7925181" y="0"/>
                  </a:lnTo>
                  <a:lnTo>
                    <a:pt x="7967221" y="12751"/>
                  </a:lnTo>
                  <a:lnTo>
                    <a:pt x="7995221" y="46831"/>
                  </a:lnTo>
                  <a:lnTo>
                    <a:pt x="8001000" y="75818"/>
                  </a:lnTo>
                  <a:lnTo>
                    <a:pt x="8001000" y="379094"/>
                  </a:lnTo>
                  <a:lnTo>
                    <a:pt x="7988248" y="421260"/>
                  </a:lnTo>
                  <a:lnTo>
                    <a:pt x="7954168" y="449199"/>
                  </a:lnTo>
                  <a:lnTo>
                    <a:pt x="7925181" y="454913"/>
                  </a:lnTo>
                  <a:lnTo>
                    <a:pt x="75818" y="454913"/>
                  </a:lnTo>
                  <a:lnTo>
                    <a:pt x="33756" y="442269"/>
                  </a:lnTo>
                  <a:lnTo>
                    <a:pt x="5772" y="408193"/>
                  </a:lnTo>
                  <a:lnTo>
                    <a:pt x="0" y="379094"/>
                  </a:lnTo>
                  <a:lnTo>
                    <a:pt x="0" y="75818"/>
                  </a:lnTo>
                  <a:close/>
                </a:path>
              </a:pathLst>
            </a:custGeom>
            <a:ln w="25400">
              <a:solidFill>
                <a:srgbClr val="FFFFFF"/>
              </a:solidFill>
            </a:ln>
          </p:spPr>
          <p:txBody>
            <a:bodyPr wrap="square" lIns="0" tIns="0" rIns="0" bIns="0" rtlCol="0"/>
            <a:lstStyle/>
            <a:p>
              <a:endParaRPr/>
            </a:p>
          </p:txBody>
        </p:sp>
      </p:grpSp>
      <p:sp>
        <p:nvSpPr>
          <p:cNvPr id="11" name="object 11"/>
          <p:cNvSpPr txBox="1"/>
          <p:nvPr/>
        </p:nvSpPr>
        <p:spPr>
          <a:xfrm>
            <a:off x="744727" y="2673477"/>
            <a:ext cx="36703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a:cs typeface="Arial"/>
              </a:rPr>
              <a:t>Giữ chặt các </a:t>
            </a:r>
            <a:r>
              <a:rPr sz="2400" spc="-5" dirty="0">
                <a:solidFill>
                  <a:srgbClr val="FFFFFF"/>
                </a:solidFill>
                <a:latin typeface="Arial"/>
                <a:cs typeface="Arial"/>
              </a:rPr>
              <a:t>nhà </a:t>
            </a:r>
            <a:r>
              <a:rPr sz="2400" dirty="0">
                <a:solidFill>
                  <a:srgbClr val="FFFFFF"/>
                </a:solidFill>
                <a:latin typeface="Arial"/>
                <a:cs typeface="Arial"/>
              </a:rPr>
              <a:t>cung</a:t>
            </a:r>
            <a:r>
              <a:rPr sz="2400" spc="-95" dirty="0">
                <a:solidFill>
                  <a:srgbClr val="FFFFFF"/>
                </a:solidFill>
                <a:latin typeface="Arial"/>
                <a:cs typeface="Arial"/>
              </a:rPr>
              <a:t> </a:t>
            </a:r>
            <a:r>
              <a:rPr sz="2400" dirty="0">
                <a:solidFill>
                  <a:srgbClr val="FFFFFF"/>
                </a:solidFill>
                <a:latin typeface="Arial"/>
                <a:cs typeface="Arial"/>
              </a:rPr>
              <a:t>cấp</a:t>
            </a:r>
            <a:endParaRPr sz="2400">
              <a:latin typeface="Arial"/>
              <a:cs typeface="Arial"/>
            </a:endParaRPr>
          </a:p>
        </p:txBody>
      </p:sp>
      <p:sp>
        <p:nvSpPr>
          <p:cNvPr id="12" name="object 12"/>
          <p:cNvSpPr/>
          <p:nvPr/>
        </p:nvSpPr>
        <p:spPr>
          <a:xfrm>
            <a:off x="609600" y="3200387"/>
            <a:ext cx="8105775" cy="91428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609600" y="3200387"/>
            <a:ext cx="8105775" cy="914400"/>
          </a:xfrm>
          <a:prstGeom prst="rect">
            <a:avLst/>
          </a:prstGeom>
          <a:ln w="9525">
            <a:solidFill>
              <a:srgbClr val="002563"/>
            </a:solidFill>
          </a:ln>
        </p:spPr>
        <p:txBody>
          <a:bodyPr vert="horz" wrap="square" lIns="0" tIns="0" rIns="0" bIns="0" rtlCol="0">
            <a:spAutoFit/>
          </a:bodyPr>
          <a:lstStyle/>
          <a:p>
            <a:pPr marL="482600" indent="-229235">
              <a:lnSpc>
                <a:spcPts val="2350"/>
              </a:lnSpc>
              <a:buChar char="•"/>
              <a:tabLst>
                <a:tab pos="482600" algn="l"/>
                <a:tab pos="483234" algn="l"/>
              </a:tabLst>
            </a:pPr>
            <a:r>
              <a:rPr sz="2000" dirty="0">
                <a:solidFill>
                  <a:srgbClr val="000308"/>
                </a:solidFill>
                <a:latin typeface="Arial"/>
                <a:cs typeface="Arial"/>
              </a:rPr>
              <a:t>Tạo ra </a:t>
            </a:r>
            <a:r>
              <a:rPr sz="2000" spc="-5" dirty="0">
                <a:solidFill>
                  <a:srgbClr val="000308"/>
                </a:solidFill>
                <a:latin typeface="Arial"/>
                <a:cs typeface="Arial"/>
              </a:rPr>
              <a:t>quá </a:t>
            </a:r>
            <a:r>
              <a:rPr sz="2000" dirty="0">
                <a:solidFill>
                  <a:srgbClr val="000308"/>
                </a:solidFill>
                <a:latin typeface="Arial"/>
                <a:cs typeface="Arial"/>
              </a:rPr>
              <a:t>trình kết </a:t>
            </a:r>
            <a:r>
              <a:rPr sz="2000" spc="-5" dirty="0">
                <a:solidFill>
                  <a:srgbClr val="000308"/>
                </a:solidFill>
                <a:latin typeface="Arial"/>
                <a:cs typeface="Arial"/>
              </a:rPr>
              <a:t>nối và làm việc với </a:t>
            </a:r>
            <a:r>
              <a:rPr sz="2000" dirty="0">
                <a:solidFill>
                  <a:srgbClr val="000308"/>
                </a:solidFill>
                <a:latin typeface="Arial"/>
                <a:cs typeface="Arial"/>
              </a:rPr>
              <a:t>tổ chức một cách </a:t>
            </a:r>
            <a:r>
              <a:rPr sz="2000" spc="-5" dirty="0">
                <a:solidFill>
                  <a:srgbClr val="000308"/>
                </a:solidFill>
                <a:latin typeface="Arial"/>
                <a:cs typeface="Arial"/>
              </a:rPr>
              <a:t>dễ</a:t>
            </a:r>
            <a:r>
              <a:rPr sz="2000" spc="-160" dirty="0">
                <a:solidFill>
                  <a:srgbClr val="000308"/>
                </a:solidFill>
                <a:latin typeface="Arial"/>
                <a:cs typeface="Arial"/>
              </a:rPr>
              <a:t> </a:t>
            </a:r>
            <a:r>
              <a:rPr sz="2000" spc="-5" dirty="0">
                <a:solidFill>
                  <a:srgbClr val="000308"/>
                </a:solidFill>
                <a:latin typeface="Arial"/>
                <a:cs typeface="Arial"/>
              </a:rPr>
              <a:t>dàng</a:t>
            </a:r>
            <a:endParaRPr sz="2000">
              <a:latin typeface="Arial"/>
              <a:cs typeface="Arial"/>
            </a:endParaRPr>
          </a:p>
        </p:txBody>
      </p:sp>
      <p:grpSp>
        <p:nvGrpSpPr>
          <p:cNvPr id="14" name="object 14"/>
          <p:cNvGrpSpPr/>
          <p:nvPr/>
        </p:nvGrpSpPr>
        <p:grpSpPr>
          <a:xfrm>
            <a:off x="596900" y="4101972"/>
            <a:ext cx="8026400" cy="1930400"/>
            <a:chOff x="596900" y="4101972"/>
            <a:chExt cx="8026400" cy="1930400"/>
          </a:xfrm>
        </p:grpSpPr>
        <p:sp>
          <p:nvSpPr>
            <p:cNvPr id="15" name="object 15"/>
            <p:cNvSpPr/>
            <p:nvPr/>
          </p:nvSpPr>
          <p:spPr>
            <a:xfrm>
              <a:off x="609600" y="4114672"/>
              <a:ext cx="8001000" cy="685800"/>
            </a:xfrm>
            <a:custGeom>
              <a:avLst/>
              <a:gdLst/>
              <a:ahLst/>
              <a:cxnLst/>
              <a:rect l="l" t="t" r="r" b="b"/>
              <a:pathLst>
                <a:path w="8001000" h="685800">
                  <a:moveTo>
                    <a:pt x="7879080" y="0"/>
                  </a:moveTo>
                  <a:lnTo>
                    <a:pt x="121881" y="0"/>
                  </a:lnTo>
                  <a:lnTo>
                    <a:pt x="97987" y="2220"/>
                  </a:lnTo>
                  <a:lnTo>
                    <a:pt x="54257" y="19234"/>
                  </a:lnTo>
                  <a:lnTo>
                    <a:pt x="20477" y="50952"/>
                  </a:lnTo>
                  <a:lnTo>
                    <a:pt x="2363" y="91946"/>
                  </a:lnTo>
                  <a:lnTo>
                    <a:pt x="0" y="114300"/>
                  </a:lnTo>
                  <a:lnTo>
                    <a:pt x="0" y="571500"/>
                  </a:lnTo>
                  <a:lnTo>
                    <a:pt x="9277" y="615283"/>
                  </a:lnTo>
                  <a:lnTo>
                    <a:pt x="35699" y="652399"/>
                  </a:lnTo>
                  <a:lnTo>
                    <a:pt x="75233" y="677148"/>
                  </a:lnTo>
                  <a:lnTo>
                    <a:pt x="121881" y="685800"/>
                  </a:lnTo>
                  <a:lnTo>
                    <a:pt x="7879080" y="685800"/>
                  </a:lnTo>
                  <a:lnTo>
                    <a:pt x="7925768" y="677148"/>
                  </a:lnTo>
                  <a:lnTo>
                    <a:pt x="7965313" y="652399"/>
                  </a:lnTo>
                  <a:lnTo>
                    <a:pt x="7991729" y="615283"/>
                  </a:lnTo>
                  <a:lnTo>
                    <a:pt x="8001000" y="571500"/>
                  </a:lnTo>
                  <a:lnTo>
                    <a:pt x="8001000" y="114300"/>
                  </a:lnTo>
                  <a:lnTo>
                    <a:pt x="7991729" y="70627"/>
                  </a:lnTo>
                  <a:lnTo>
                    <a:pt x="7965313" y="33527"/>
                  </a:lnTo>
                  <a:lnTo>
                    <a:pt x="7925768" y="8715"/>
                  </a:lnTo>
                  <a:lnTo>
                    <a:pt x="7879080" y="0"/>
                  </a:lnTo>
                  <a:close/>
                </a:path>
              </a:pathLst>
            </a:custGeom>
            <a:solidFill>
              <a:srgbClr val="003185"/>
            </a:solidFill>
          </p:spPr>
          <p:txBody>
            <a:bodyPr wrap="square" lIns="0" tIns="0" rIns="0" bIns="0" rtlCol="0"/>
            <a:lstStyle/>
            <a:p>
              <a:endParaRPr/>
            </a:p>
          </p:txBody>
        </p:sp>
        <p:sp>
          <p:nvSpPr>
            <p:cNvPr id="16" name="object 16"/>
            <p:cNvSpPr/>
            <p:nvPr/>
          </p:nvSpPr>
          <p:spPr>
            <a:xfrm>
              <a:off x="609600" y="4114672"/>
              <a:ext cx="8001000" cy="685800"/>
            </a:xfrm>
            <a:custGeom>
              <a:avLst/>
              <a:gdLst/>
              <a:ahLst/>
              <a:cxnLst/>
              <a:rect l="l" t="t" r="r" b="b"/>
              <a:pathLst>
                <a:path w="8001000" h="685800">
                  <a:moveTo>
                    <a:pt x="0" y="114300"/>
                  </a:moveTo>
                  <a:lnTo>
                    <a:pt x="9277" y="70627"/>
                  </a:lnTo>
                  <a:lnTo>
                    <a:pt x="35699" y="33527"/>
                  </a:lnTo>
                  <a:lnTo>
                    <a:pt x="75233" y="8715"/>
                  </a:lnTo>
                  <a:lnTo>
                    <a:pt x="121881" y="0"/>
                  </a:lnTo>
                  <a:lnTo>
                    <a:pt x="7879080" y="0"/>
                  </a:lnTo>
                  <a:lnTo>
                    <a:pt x="7925768" y="8715"/>
                  </a:lnTo>
                  <a:lnTo>
                    <a:pt x="7965313" y="33527"/>
                  </a:lnTo>
                  <a:lnTo>
                    <a:pt x="7991729" y="70627"/>
                  </a:lnTo>
                  <a:lnTo>
                    <a:pt x="8001000" y="114300"/>
                  </a:lnTo>
                  <a:lnTo>
                    <a:pt x="8001000" y="571500"/>
                  </a:lnTo>
                  <a:lnTo>
                    <a:pt x="7991729" y="615283"/>
                  </a:lnTo>
                  <a:lnTo>
                    <a:pt x="7965313" y="652399"/>
                  </a:lnTo>
                  <a:lnTo>
                    <a:pt x="7925768" y="677148"/>
                  </a:lnTo>
                  <a:lnTo>
                    <a:pt x="7879080" y="685800"/>
                  </a:lnTo>
                  <a:lnTo>
                    <a:pt x="121881" y="685800"/>
                  </a:lnTo>
                  <a:lnTo>
                    <a:pt x="75233" y="677148"/>
                  </a:lnTo>
                  <a:lnTo>
                    <a:pt x="35699" y="652399"/>
                  </a:lnTo>
                  <a:lnTo>
                    <a:pt x="9277" y="615283"/>
                  </a:lnTo>
                  <a:lnTo>
                    <a:pt x="0" y="571500"/>
                  </a:lnTo>
                  <a:lnTo>
                    <a:pt x="0" y="114300"/>
                  </a:lnTo>
                  <a:close/>
                </a:path>
              </a:pathLst>
            </a:custGeom>
            <a:ln w="25400">
              <a:solidFill>
                <a:srgbClr val="FFFFFF"/>
              </a:solidFill>
            </a:ln>
          </p:spPr>
          <p:txBody>
            <a:bodyPr wrap="square" lIns="0" tIns="0" rIns="0" bIns="0" rtlCol="0"/>
            <a:lstStyle/>
            <a:p>
              <a:endParaRPr/>
            </a:p>
          </p:txBody>
        </p:sp>
        <p:sp>
          <p:nvSpPr>
            <p:cNvPr id="17" name="object 17"/>
            <p:cNvSpPr/>
            <p:nvPr/>
          </p:nvSpPr>
          <p:spPr>
            <a:xfrm>
              <a:off x="609600" y="4724272"/>
              <a:ext cx="8001000" cy="609600"/>
            </a:xfrm>
            <a:custGeom>
              <a:avLst/>
              <a:gdLst/>
              <a:ahLst/>
              <a:cxnLst/>
              <a:rect l="l" t="t" r="r" b="b"/>
              <a:pathLst>
                <a:path w="8001000" h="609600">
                  <a:moveTo>
                    <a:pt x="7879080" y="0"/>
                  </a:moveTo>
                  <a:lnTo>
                    <a:pt x="121881" y="0"/>
                  </a:lnTo>
                  <a:lnTo>
                    <a:pt x="97987" y="1984"/>
                  </a:lnTo>
                  <a:lnTo>
                    <a:pt x="54257" y="17144"/>
                  </a:lnTo>
                  <a:lnTo>
                    <a:pt x="20477" y="45307"/>
                  </a:lnTo>
                  <a:lnTo>
                    <a:pt x="2363" y="81708"/>
                  </a:lnTo>
                  <a:lnTo>
                    <a:pt x="0" y="101600"/>
                  </a:lnTo>
                  <a:lnTo>
                    <a:pt x="0" y="508000"/>
                  </a:lnTo>
                  <a:lnTo>
                    <a:pt x="9277" y="546941"/>
                  </a:lnTo>
                  <a:lnTo>
                    <a:pt x="35699" y="579882"/>
                  </a:lnTo>
                  <a:lnTo>
                    <a:pt x="75233" y="601884"/>
                  </a:lnTo>
                  <a:lnTo>
                    <a:pt x="121881" y="609599"/>
                  </a:lnTo>
                  <a:lnTo>
                    <a:pt x="7879080" y="609599"/>
                  </a:lnTo>
                  <a:lnTo>
                    <a:pt x="7925768" y="601884"/>
                  </a:lnTo>
                  <a:lnTo>
                    <a:pt x="7965313" y="579882"/>
                  </a:lnTo>
                  <a:lnTo>
                    <a:pt x="7991729" y="546941"/>
                  </a:lnTo>
                  <a:lnTo>
                    <a:pt x="8001000" y="508000"/>
                  </a:lnTo>
                  <a:lnTo>
                    <a:pt x="8001000" y="101600"/>
                  </a:lnTo>
                  <a:lnTo>
                    <a:pt x="7991729" y="62769"/>
                  </a:lnTo>
                  <a:lnTo>
                    <a:pt x="7965313" y="29844"/>
                  </a:lnTo>
                  <a:lnTo>
                    <a:pt x="7925768" y="7778"/>
                  </a:lnTo>
                  <a:lnTo>
                    <a:pt x="7879080" y="0"/>
                  </a:lnTo>
                  <a:close/>
                </a:path>
              </a:pathLst>
            </a:custGeom>
            <a:solidFill>
              <a:srgbClr val="003185"/>
            </a:solidFill>
          </p:spPr>
          <p:txBody>
            <a:bodyPr wrap="square" lIns="0" tIns="0" rIns="0" bIns="0" rtlCol="0"/>
            <a:lstStyle/>
            <a:p>
              <a:endParaRPr/>
            </a:p>
          </p:txBody>
        </p:sp>
        <p:sp>
          <p:nvSpPr>
            <p:cNvPr id="18" name="object 18"/>
            <p:cNvSpPr/>
            <p:nvPr/>
          </p:nvSpPr>
          <p:spPr>
            <a:xfrm>
              <a:off x="609600" y="4724272"/>
              <a:ext cx="8001000" cy="609600"/>
            </a:xfrm>
            <a:custGeom>
              <a:avLst/>
              <a:gdLst/>
              <a:ahLst/>
              <a:cxnLst/>
              <a:rect l="l" t="t" r="r" b="b"/>
              <a:pathLst>
                <a:path w="8001000" h="609600">
                  <a:moveTo>
                    <a:pt x="0" y="101600"/>
                  </a:moveTo>
                  <a:lnTo>
                    <a:pt x="9277" y="62769"/>
                  </a:lnTo>
                  <a:lnTo>
                    <a:pt x="35699" y="29844"/>
                  </a:lnTo>
                  <a:lnTo>
                    <a:pt x="75233" y="7778"/>
                  </a:lnTo>
                  <a:lnTo>
                    <a:pt x="121881" y="0"/>
                  </a:lnTo>
                  <a:lnTo>
                    <a:pt x="7879080" y="0"/>
                  </a:lnTo>
                  <a:lnTo>
                    <a:pt x="7925768" y="7778"/>
                  </a:lnTo>
                  <a:lnTo>
                    <a:pt x="7965313" y="29844"/>
                  </a:lnTo>
                  <a:lnTo>
                    <a:pt x="7991729" y="62769"/>
                  </a:lnTo>
                  <a:lnTo>
                    <a:pt x="8001000" y="101600"/>
                  </a:lnTo>
                  <a:lnTo>
                    <a:pt x="8001000" y="508000"/>
                  </a:lnTo>
                  <a:lnTo>
                    <a:pt x="7991729" y="546941"/>
                  </a:lnTo>
                  <a:lnTo>
                    <a:pt x="7965313" y="579882"/>
                  </a:lnTo>
                  <a:lnTo>
                    <a:pt x="7925768" y="601884"/>
                  </a:lnTo>
                  <a:lnTo>
                    <a:pt x="7879080" y="609599"/>
                  </a:lnTo>
                  <a:lnTo>
                    <a:pt x="121881" y="609599"/>
                  </a:lnTo>
                  <a:lnTo>
                    <a:pt x="75233" y="601884"/>
                  </a:lnTo>
                  <a:lnTo>
                    <a:pt x="35699" y="579882"/>
                  </a:lnTo>
                  <a:lnTo>
                    <a:pt x="9277" y="546941"/>
                  </a:lnTo>
                  <a:lnTo>
                    <a:pt x="0" y="508000"/>
                  </a:lnTo>
                  <a:lnTo>
                    <a:pt x="0" y="101600"/>
                  </a:lnTo>
                  <a:close/>
                </a:path>
              </a:pathLst>
            </a:custGeom>
            <a:ln w="25400">
              <a:solidFill>
                <a:srgbClr val="FFFFFF"/>
              </a:solidFill>
            </a:ln>
          </p:spPr>
          <p:txBody>
            <a:bodyPr wrap="square" lIns="0" tIns="0" rIns="0" bIns="0" rtlCol="0"/>
            <a:lstStyle/>
            <a:p>
              <a:endParaRPr/>
            </a:p>
          </p:txBody>
        </p:sp>
        <p:sp>
          <p:nvSpPr>
            <p:cNvPr id="19" name="object 19"/>
            <p:cNvSpPr/>
            <p:nvPr/>
          </p:nvSpPr>
          <p:spPr>
            <a:xfrm>
              <a:off x="609600" y="5333872"/>
              <a:ext cx="8001000" cy="685800"/>
            </a:xfrm>
            <a:custGeom>
              <a:avLst/>
              <a:gdLst/>
              <a:ahLst/>
              <a:cxnLst/>
              <a:rect l="l" t="t" r="r" b="b"/>
              <a:pathLst>
                <a:path w="8001000" h="685800">
                  <a:moveTo>
                    <a:pt x="7879080" y="0"/>
                  </a:moveTo>
                  <a:lnTo>
                    <a:pt x="121881" y="0"/>
                  </a:lnTo>
                  <a:lnTo>
                    <a:pt x="97987" y="2220"/>
                  </a:lnTo>
                  <a:lnTo>
                    <a:pt x="54257" y="19234"/>
                  </a:lnTo>
                  <a:lnTo>
                    <a:pt x="20477" y="50952"/>
                  </a:lnTo>
                  <a:lnTo>
                    <a:pt x="2363" y="91946"/>
                  </a:lnTo>
                  <a:lnTo>
                    <a:pt x="0" y="114299"/>
                  </a:lnTo>
                  <a:lnTo>
                    <a:pt x="0" y="571487"/>
                  </a:lnTo>
                  <a:lnTo>
                    <a:pt x="9277" y="615227"/>
                  </a:lnTo>
                  <a:lnTo>
                    <a:pt x="35699" y="652310"/>
                  </a:lnTo>
                  <a:lnTo>
                    <a:pt x="75233" y="677083"/>
                  </a:lnTo>
                  <a:lnTo>
                    <a:pt x="121881" y="685787"/>
                  </a:lnTo>
                  <a:lnTo>
                    <a:pt x="7879080" y="685787"/>
                  </a:lnTo>
                  <a:lnTo>
                    <a:pt x="7925768" y="677083"/>
                  </a:lnTo>
                  <a:lnTo>
                    <a:pt x="7965313" y="652310"/>
                  </a:lnTo>
                  <a:lnTo>
                    <a:pt x="7991729" y="615227"/>
                  </a:lnTo>
                  <a:lnTo>
                    <a:pt x="8001000" y="571487"/>
                  </a:lnTo>
                  <a:lnTo>
                    <a:pt x="8001000" y="114299"/>
                  </a:lnTo>
                  <a:lnTo>
                    <a:pt x="7991729" y="70627"/>
                  </a:lnTo>
                  <a:lnTo>
                    <a:pt x="7965313" y="33527"/>
                  </a:lnTo>
                  <a:lnTo>
                    <a:pt x="7925768" y="8715"/>
                  </a:lnTo>
                  <a:lnTo>
                    <a:pt x="7879080" y="0"/>
                  </a:lnTo>
                  <a:close/>
                </a:path>
              </a:pathLst>
            </a:custGeom>
            <a:solidFill>
              <a:srgbClr val="003185"/>
            </a:solidFill>
          </p:spPr>
          <p:txBody>
            <a:bodyPr wrap="square" lIns="0" tIns="0" rIns="0" bIns="0" rtlCol="0"/>
            <a:lstStyle/>
            <a:p>
              <a:endParaRPr/>
            </a:p>
          </p:txBody>
        </p:sp>
        <p:sp>
          <p:nvSpPr>
            <p:cNvPr id="20" name="object 20"/>
            <p:cNvSpPr/>
            <p:nvPr/>
          </p:nvSpPr>
          <p:spPr>
            <a:xfrm>
              <a:off x="609600" y="5333872"/>
              <a:ext cx="8001000" cy="685800"/>
            </a:xfrm>
            <a:custGeom>
              <a:avLst/>
              <a:gdLst/>
              <a:ahLst/>
              <a:cxnLst/>
              <a:rect l="l" t="t" r="r" b="b"/>
              <a:pathLst>
                <a:path w="8001000" h="685800">
                  <a:moveTo>
                    <a:pt x="0" y="114299"/>
                  </a:moveTo>
                  <a:lnTo>
                    <a:pt x="9277" y="70627"/>
                  </a:lnTo>
                  <a:lnTo>
                    <a:pt x="35699" y="33527"/>
                  </a:lnTo>
                  <a:lnTo>
                    <a:pt x="75233" y="8715"/>
                  </a:lnTo>
                  <a:lnTo>
                    <a:pt x="121881" y="0"/>
                  </a:lnTo>
                  <a:lnTo>
                    <a:pt x="7879080" y="0"/>
                  </a:lnTo>
                  <a:lnTo>
                    <a:pt x="7925768" y="8715"/>
                  </a:lnTo>
                  <a:lnTo>
                    <a:pt x="7965313" y="33527"/>
                  </a:lnTo>
                  <a:lnTo>
                    <a:pt x="7991729" y="70627"/>
                  </a:lnTo>
                  <a:lnTo>
                    <a:pt x="8001000" y="114299"/>
                  </a:lnTo>
                  <a:lnTo>
                    <a:pt x="8001000" y="571487"/>
                  </a:lnTo>
                  <a:lnTo>
                    <a:pt x="7991729" y="615227"/>
                  </a:lnTo>
                  <a:lnTo>
                    <a:pt x="7965313" y="652310"/>
                  </a:lnTo>
                  <a:lnTo>
                    <a:pt x="7925768" y="677083"/>
                  </a:lnTo>
                  <a:lnTo>
                    <a:pt x="7879080" y="685787"/>
                  </a:lnTo>
                  <a:lnTo>
                    <a:pt x="121881" y="685787"/>
                  </a:lnTo>
                  <a:lnTo>
                    <a:pt x="75233" y="677083"/>
                  </a:lnTo>
                  <a:lnTo>
                    <a:pt x="35699" y="652310"/>
                  </a:lnTo>
                  <a:lnTo>
                    <a:pt x="9277" y="615227"/>
                  </a:lnTo>
                  <a:lnTo>
                    <a:pt x="0" y="571487"/>
                  </a:lnTo>
                  <a:lnTo>
                    <a:pt x="0" y="114299"/>
                  </a:lnTo>
                  <a:close/>
                </a:path>
              </a:pathLst>
            </a:custGeom>
            <a:ln w="25400">
              <a:solidFill>
                <a:srgbClr val="FFFFFF"/>
              </a:solidFill>
            </a:ln>
          </p:spPr>
          <p:txBody>
            <a:bodyPr wrap="square" lIns="0" tIns="0" rIns="0" bIns="0" rtlCol="0"/>
            <a:lstStyle/>
            <a:p>
              <a:endParaRPr/>
            </a:p>
          </p:txBody>
        </p:sp>
      </p:grpSp>
      <p:sp>
        <p:nvSpPr>
          <p:cNvPr id="21" name="object 21"/>
          <p:cNvSpPr txBox="1"/>
          <p:nvPr/>
        </p:nvSpPr>
        <p:spPr>
          <a:xfrm>
            <a:off x="744727" y="4030979"/>
            <a:ext cx="5188585" cy="1817370"/>
          </a:xfrm>
          <a:prstGeom prst="rect">
            <a:avLst/>
          </a:prstGeom>
        </p:spPr>
        <p:txBody>
          <a:bodyPr vert="horz" wrap="square" lIns="0" tIns="12065" rIns="0" bIns="0" rtlCol="0">
            <a:spAutoFit/>
          </a:bodyPr>
          <a:lstStyle/>
          <a:p>
            <a:pPr marL="12700" marR="1885314">
              <a:lnSpc>
                <a:spcPct val="156400"/>
              </a:lnSpc>
              <a:spcBef>
                <a:spcPts val="95"/>
              </a:spcBef>
            </a:pPr>
            <a:r>
              <a:rPr sz="2400" spc="-5" dirty="0">
                <a:solidFill>
                  <a:srgbClr val="FFFFFF"/>
                </a:solidFill>
                <a:latin typeface="Arial"/>
                <a:cs typeface="Arial"/>
              </a:rPr>
              <a:t>Cản </a:t>
            </a:r>
            <a:r>
              <a:rPr sz="2400" dirty="0">
                <a:solidFill>
                  <a:srgbClr val="FFFFFF"/>
                </a:solidFill>
                <a:latin typeface="Arial"/>
                <a:cs typeface="Arial"/>
              </a:rPr>
              <a:t>trở </a:t>
            </a:r>
            <a:r>
              <a:rPr sz="2400" spc="-5" dirty="0">
                <a:solidFill>
                  <a:srgbClr val="FFFFFF"/>
                </a:solidFill>
                <a:latin typeface="Arial"/>
                <a:cs typeface="Arial"/>
              </a:rPr>
              <a:t>đối </a:t>
            </a:r>
            <a:r>
              <a:rPr sz="2400" dirty="0">
                <a:solidFill>
                  <a:srgbClr val="FFFFFF"/>
                </a:solidFill>
                <a:latin typeface="Arial"/>
                <a:cs typeface="Arial"/>
              </a:rPr>
              <a:t>thủ </a:t>
            </a:r>
            <a:r>
              <a:rPr sz="2400" spc="-5" dirty="0">
                <a:solidFill>
                  <a:srgbClr val="FFFFFF"/>
                </a:solidFill>
                <a:latin typeface="Arial"/>
                <a:cs typeface="Arial"/>
              </a:rPr>
              <a:t>gia</a:t>
            </a:r>
            <a:r>
              <a:rPr sz="2400" spc="-95" dirty="0">
                <a:solidFill>
                  <a:srgbClr val="FFFFFF"/>
                </a:solidFill>
                <a:latin typeface="Arial"/>
                <a:cs typeface="Arial"/>
              </a:rPr>
              <a:t> </a:t>
            </a:r>
            <a:r>
              <a:rPr sz="2400" spc="-5" dirty="0">
                <a:solidFill>
                  <a:srgbClr val="FFFFFF"/>
                </a:solidFill>
                <a:latin typeface="Arial"/>
                <a:cs typeface="Arial"/>
              </a:rPr>
              <a:t>nhập  Thành lập liên</a:t>
            </a:r>
            <a:r>
              <a:rPr sz="2400" spc="20" dirty="0">
                <a:solidFill>
                  <a:srgbClr val="FFFFFF"/>
                </a:solidFill>
                <a:latin typeface="Arial"/>
                <a:cs typeface="Arial"/>
              </a:rPr>
              <a:t> </a:t>
            </a:r>
            <a:r>
              <a:rPr sz="2400" dirty="0">
                <a:solidFill>
                  <a:srgbClr val="FFFFFF"/>
                </a:solidFill>
                <a:latin typeface="Arial"/>
                <a:cs typeface="Arial"/>
              </a:rPr>
              <a:t>minh</a:t>
            </a:r>
            <a:endParaRPr sz="2400" dirty="0">
              <a:latin typeface="Arial"/>
              <a:cs typeface="Arial"/>
            </a:endParaRPr>
          </a:p>
          <a:p>
            <a:pPr marL="12700">
              <a:lnSpc>
                <a:spcPct val="100000"/>
              </a:lnSpc>
              <a:spcBef>
                <a:spcPts val="2220"/>
              </a:spcBef>
            </a:pPr>
            <a:r>
              <a:rPr sz="2400" dirty="0">
                <a:solidFill>
                  <a:srgbClr val="FFFFFF"/>
                </a:solidFill>
                <a:latin typeface="Arial"/>
                <a:cs typeface="Arial"/>
              </a:rPr>
              <a:t>Tạo ra các </a:t>
            </a:r>
            <a:r>
              <a:rPr sz="2400" spc="-5" dirty="0">
                <a:solidFill>
                  <a:srgbClr val="FFFFFF"/>
                </a:solidFill>
                <a:latin typeface="Arial"/>
                <a:cs typeface="Arial"/>
              </a:rPr>
              <a:t>quy </a:t>
            </a:r>
            <a:r>
              <a:rPr sz="2400" dirty="0">
                <a:solidFill>
                  <a:srgbClr val="FFFFFF"/>
                </a:solidFill>
                <a:latin typeface="Arial"/>
                <a:cs typeface="Arial"/>
              </a:rPr>
              <a:t>trình </a:t>
            </a:r>
            <a:r>
              <a:rPr sz="2400" spc="-10" dirty="0">
                <a:solidFill>
                  <a:srgbClr val="FFFFFF"/>
                </a:solidFill>
                <a:latin typeface="Arial"/>
                <a:cs typeface="Arial"/>
              </a:rPr>
              <a:t>nghiệp </a:t>
            </a:r>
            <a:r>
              <a:rPr sz="2400" dirty="0">
                <a:solidFill>
                  <a:srgbClr val="FFFFFF"/>
                </a:solidFill>
                <a:latin typeface="Arial"/>
                <a:cs typeface="Arial"/>
              </a:rPr>
              <a:t>vụ tốt</a:t>
            </a:r>
            <a:r>
              <a:rPr sz="2400" spc="-75" dirty="0">
                <a:solidFill>
                  <a:srgbClr val="FFFFFF"/>
                </a:solidFill>
                <a:latin typeface="Arial"/>
                <a:cs typeface="Arial"/>
              </a:rPr>
              <a:t> </a:t>
            </a:r>
            <a:r>
              <a:rPr sz="2400" spc="-5" dirty="0">
                <a:solidFill>
                  <a:srgbClr val="FFFFFF"/>
                </a:solidFill>
                <a:latin typeface="Arial"/>
                <a:cs typeface="Arial"/>
              </a:rPr>
              <a:t>hơn</a:t>
            </a:r>
            <a:endParaRPr sz="2400" dirty="0">
              <a:latin typeface="Arial"/>
              <a:cs typeface="Arial"/>
            </a:endParaRPr>
          </a:p>
        </p:txBody>
      </p:sp>
      <p:grpSp>
        <p:nvGrpSpPr>
          <p:cNvPr id="22" name="object 22"/>
          <p:cNvGrpSpPr/>
          <p:nvPr/>
        </p:nvGrpSpPr>
        <p:grpSpPr>
          <a:xfrm>
            <a:off x="528637" y="719073"/>
            <a:ext cx="8334375" cy="733489"/>
            <a:chOff x="528637" y="452437"/>
            <a:chExt cx="8334375" cy="1000125"/>
          </a:xfrm>
        </p:grpSpPr>
        <p:sp>
          <p:nvSpPr>
            <p:cNvPr id="23" name="object 23"/>
            <p:cNvSpPr/>
            <p:nvPr/>
          </p:nvSpPr>
          <p:spPr>
            <a:xfrm>
              <a:off x="533400" y="457200"/>
              <a:ext cx="8324850" cy="990600"/>
            </a:xfrm>
            <a:custGeom>
              <a:avLst/>
              <a:gdLst/>
              <a:ahLst/>
              <a:cxnLst/>
              <a:rect l="l" t="t" r="r" b="b"/>
              <a:pathLst>
                <a:path w="8324850" h="990600">
                  <a:moveTo>
                    <a:pt x="8324850" y="0"/>
                  </a:moveTo>
                  <a:lnTo>
                    <a:pt x="0" y="0"/>
                  </a:lnTo>
                  <a:lnTo>
                    <a:pt x="0" y="990600"/>
                  </a:lnTo>
                  <a:lnTo>
                    <a:pt x="8324850" y="990600"/>
                  </a:lnTo>
                  <a:lnTo>
                    <a:pt x="8324850" y="0"/>
                  </a:lnTo>
                  <a:close/>
                </a:path>
              </a:pathLst>
            </a:custGeom>
            <a:solidFill>
              <a:srgbClr val="FFFFFF"/>
            </a:solidFill>
          </p:spPr>
          <p:txBody>
            <a:bodyPr wrap="square" lIns="0" tIns="0" rIns="0" bIns="0" rtlCol="0"/>
            <a:lstStyle/>
            <a:p>
              <a:endParaRPr/>
            </a:p>
          </p:txBody>
        </p:sp>
        <p:sp>
          <p:nvSpPr>
            <p:cNvPr id="24" name="object 24"/>
            <p:cNvSpPr/>
            <p:nvPr/>
          </p:nvSpPr>
          <p:spPr>
            <a:xfrm>
              <a:off x="533400" y="457200"/>
              <a:ext cx="8324850" cy="990600"/>
            </a:xfrm>
            <a:custGeom>
              <a:avLst/>
              <a:gdLst/>
              <a:ahLst/>
              <a:cxnLst/>
              <a:rect l="l" t="t" r="r" b="b"/>
              <a:pathLst>
                <a:path w="8324850" h="990600">
                  <a:moveTo>
                    <a:pt x="0" y="990600"/>
                  </a:moveTo>
                  <a:lnTo>
                    <a:pt x="8324850" y="990600"/>
                  </a:lnTo>
                  <a:lnTo>
                    <a:pt x="8324850" y="0"/>
                  </a:lnTo>
                  <a:lnTo>
                    <a:pt x="0" y="0"/>
                  </a:lnTo>
                  <a:lnTo>
                    <a:pt x="0" y="990600"/>
                  </a:lnTo>
                  <a:close/>
                </a:path>
              </a:pathLst>
            </a:custGeom>
            <a:ln w="9525">
              <a:solidFill>
                <a:srgbClr val="000308"/>
              </a:solidFill>
            </a:ln>
          </p:spPr>
          <p:txBody>
            <a:bodyPr wrap="square" lIns="0" tIns="0" rIns="0" bIns="0" rtlCol="0"/>
            <a:lstStyle/>
            <a:p>
              <a:endParaRPr/>
            </a:p>
          </p:txBody>
        </p:sp>
      </p:grpSp>
      <p:sp>
        <p:nvSpPr>
          <p:cNvPr id="25" name="object 25"/>
          <p:cNvSpPr txBox="1">
            <a:spLocks noGrp="1"/>
          </p:cNvSpPr>
          <p:nvPr>
            <p:ph type="title"/>
          </p:nvPr>
        </p:nvSpPr>
        <p:spPr>
          <a:xfrm>
            <a:off x="612140" y="719073"/>
            <a:ext cx="7785734" cy="452120"/>
          </a:xfrm>
          <a:prstGeom prst="rect">
            <a:avLst/>
          </a:prstGeom>
        </p:spPr>
        <p:txBody>
          <a:bodyPr vert="horz" wrap="square" lIns="0" tIns="12065" rIns="0" bIns="0" rtlCol="0">
            <a:spAutoFit/>
          </a:bodyPr>
          <a:lstStyle/>
          <a:p>
            <a:pPr marL="12700">
              <a:lnSpc>
                <a:spcPct val="100000"/>
              </a:lnSpc>
              <a:spcBef>
                <a:spcPts val="95"/>
              </a:spcBef>
            </a:pPr>
            <a:r>
              <a:rPr sz="2800" spc="-415" dirty="0" err="1" smtClean="0">
                <a:latin typeface="Tahoma"/>
                <a:cs typeface="Tahoma"/>
              </a:rPr>
              <a:t>L</a:t>
            </a:r>
            <a:r>
              <a:rPr lang="en-US" sz="2800" spc="-415" dirty="0" err="1">
                <a:latin typeface="Tahoma"/>
                <a:cs typeface="Tahoma"/>
              </a:rPr>
              <a:t>ợ</a:t>
            </a:r>
            <a:r>
              <a:rPr lang="en-US" sz="2800" spc="-415" dirty="0" smtClean="0">
                <a:latin typeface="Tahoma"/>
                <a:cs typeface="Tahoma"/>
              </a:rPr>
              <a:t> </a:t>
            </a:r>
            <a:r>
              <a:rPr lang="en-US" sz="2800" spc="-415" dirty="0" err="1" smtClean="0">
                <a:latin typeface="Tahoma"/>
                <a:cs typeface="Tahoma"/>
              </a:rPr>
              <a:t>i</a:t>
            </a:r>
            <a:r>
              <a:rPr lang="en-US" sz="2800" spc="-415" dirty="0" smtClean="0">
                <a:latin typeface="Tahoma"/>
                <a:cs typeface="Tahoma"/>
              </a:rPr>
              <a:t>   </a:t>
            </a:r>
            <a:r>
              <a:rPr sz="2800" spc="-450" dirty="0" err="1" smtClean="0">
                <a:latin typeface="Tahoma"/>
                <a:cs typeface="Tahoma"/>
              </a:rPr>
              <a:t>thế</a:t>
            </a:r>
            <a:r>
              <a:rPr lang="en-US" sz="2800" spc="-450" dirty="0" smtClean="0">
                <a:latin typeface="Tahoma"/>
                <a:cs typeface="Tahoma"/>
              </a:rPr>
              <a:t>  </a:t>
            </a:r>
            <a:r>
              <a:rPr sz="2800" spc="-450" dirty="0" smtClean="0">
                <a:latin typeface="Tahoma"/>
                <a:cs typeface="Tahoma"/>
              </a:rPr>
              <a:t> </a:t>
            </a:r>
            <a:r>
              <a:rPr sz="2800" spc="-335" dirty="0" err="1">
                <a:latin typeface="Tahoma"/>
                <a:cs typeface="Tahoma"/>
              </a:rPr>
              <a:t>cạnh</a:t>
            </a:r>
            <a:r>
              <a:rPr sz="2800" spc="-335" dirty="0">
                <a:latin typeface="Tahoma"/>
                <a:cs typeface="Tahoma"/>
              </a:rPr>
              <a:t> </a:t>
            </a:r>
            <a:r>
              <a:rPr lang="en-US" sz="2800" spc="-335" dirty="0" smtClean="0">
                <a:latin typeface="Tahoma"/>
                <a:cs typeface="Tahoma"/>
              </a:rPr>
              <a:t>  </a:t>
            </a:r>
            <a:r>
              <a:rPr sz="2800" spc="-15" dirty="0" err="1" smtClean="0">
                <a:latin typeface="Tahoma"/>
                <a:cs typeface="Tahoma"/>
              </a:rPr>
              <a:t>tranh</a:t>
            </a:r>
            <a:r>
              <a:rPr sz="2800" spc="-15" dirty="0" smtClean="0">
                <a:latin typeface="Tahoma"/>
                <a:cs typeface="Tahoma"/>
              </a:rPr>
              <a:t> </a:t>
            </a:r>
            <a:r>
              <a:rPr sz="2800" spc="-10" dirty="0">
                <a:latin typeface="Tahoma"/>
                <a:cs typeface="Tahoma"/>
              </a:rPr>
              <a:t>thông </a:t>
            </a:r>
            <a:r>
              <a:rPr sz="2800" spc="-5" dirty="0">
                <a:latin typeface="Tahoma"/>
                <a:cs typeface="Tahoma"/>
              </a:rPr>
              <a:t>qua </a:t>
            </a:r>
            <a:r>
              <a:rPr sz="2800" spc="-5" dirty="0" err="1">
                <a:latin typeface="Tahoma"/>
                <a:cs typeface="Tahoma"/>
              </a:rPr>
              <a:t>quy</a:t>
            </a:r>
            <a:r>
              <a:rPr sz="2800" spc="-5" dirty="0">
                <a:latin typeface="Tahoma"/>
                <a:cs typeface="Tahoma"/>
              </a:rPr>
              <a:t> </a:t>
            </a:r>
            <a:r>
              <a:rPr sz="2800" spc="-10" dirty="0" err="1" smtClean="0">
                <a:latin typeface="Tahoma"/>
                <a:cs typeface="Tahoma"/>
              </a:rPr>
              <a:t>trình</a:t>
            </a:r>
            <a:r>
              <a:rPr lang="en-US" sz="2800" spc="-10" dirty="0" smtClean="0">
                <a:latin typeface="Tahoma"/>
                <a:cs typeface="Tahoma"/>
              </a:rPr>
              <a:t> </a:t>
            </a:r>
            <a:r>
              <a:rPr lang="en-US" sz="2800" spc="-10" dirty="0" err="1" smtClean="0">
                <a:latin typeface="Tahoma"/>
                <a:cs typeface="Tahoma"/>
              </a:rPr>
              <a:t>nghiệp</a:t>
            </a:r>
            <a:r>
              <a:rPr lang="en-US" sz="2800" spc="-10" dirty="0" smtClean="0">
                <a:latin typeface="Tahoma"/>
                <a:cs typeface="Tahoma"/>
              </a:rPr>
              <a:t> </a:t>
            </a:r>
            <a:r>
              <a:rPr lang="en-US" sz="2800" spc="-10" dirty="0" err="1" smtClean="0">
                <a:latin typeface="Tahoma"/>
                <a:cs typeface="Tahoma"/>
              </a:rPr>
              <a:t>vụ</a:t>
            </a:r>
            <a:endParaRPr sz="2800" dirty="0">
              <a:latin typeface="Tahoma"/>
              <a:cs typeface="Tahoma"/>
            </a:endParaRPr>
          </a:p>
        </p:txBody>
      </p:sp>
      <p:sp>
        <p:nvSpPr>
          <p:cNvPr id="27" name="object 27"/>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24</a:t>
            </a:fld>
            <a:endParaRPr spc="-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00425" y="1808226"/>
            <a:ext cx="5146675" cy="2167255"/>
            <a:chOff x="3400425" y="1808226"/>
            <a:chExt cx="5146675" cy="2167255"/>
          </a:xfrm>
        </p:grpSpPr>
        <p:sp>
          <p:nvSpPr>
            <p:cNvPr id="3" name="object 3"/>
            <p:cNvSpPr/>
            <p:nvPr/>
          </p:nvSpPr>
          <p:spPr>
            <a:xfrm>
              <a:off x="3413125" y="1820926"/>
              <a:ext cx="5121275" cy="21414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13125" y="1820926"/>
              <a:ext cx="5121275" cy="2141855"/>
            </a:xfrm>
            <a:custGeom>
              <a:avLst/>
              <a:gdLst/>
              <a:ahLst/>
              <a:cxnLst/>
              <a:rect l="l" t="t" r="r" b="b"/>
              <a:pathLst>
                <a:path w="5121275" h="2141854">
                  <a:moveTo>
                    <a:pt x="5121275" y="356870"/>
                  </a:moveTo>
                  <a:lnTo>
                    <a:pt x="5121275" y="1784603"/>
                  </a:lnTo>
                  <a:lnTo>
                    <a:pt x="5118082" y="1837341"/>
                  </a:lnTo>
                  <a:lnTo>
                    <a:pt x="5108808" y="1887676"/>
                  </a:lnTo>
                  <a:lnTo>
                    <a:pt x="5093909" y="1935055"/>
                  </a:lnTo>
                  <a:lnTo>
                    <a:pt x="5073841" y="1978927"/>
                  </a:lnTo>
                  <a:lnTo>
                    <a:pt x="5049058" y="2018741"/>
                  </a:lnTo>
                  <a:lnTo>
                    <a:pt x="5020017" y="2053943"/>
                  </a:lnTo>
                  <a:lnTo>
                    <a:pt x="4987174" y="2083982"/>
                  </a:lnTo>
                  <a:lnTo>
                    <a:pt x="4950983" y="2108307"/>
                  </a:lnTo>
                  <a:lnTo>
                    <a:pt x="4911902" y="2126365"/>
                  </a:lnTo>
                  <a:lnTo>
                    <a:pt x="4870385" y="2137604"/>
                  </a:lnTo>
                  <a:lnTo>
                    <a:pt x="4826889" y="2141474"/>
                  </a:lnTo>
                  <a:lnTo>
                    <a:pt x="0" y="2141474"/>
                  </a:lnTo>
                  <a:lnTo>
                    <a:pt x="0" y="0"/>
                  </a:lnTo>
                  <a:lnTo>
                    <a:pt x="4826889" y="0"/>
                  </a:lnTo>
                  <a:lnTo>
                    <a:pt x="4870385" y="3869"/>
                  </a:lnTo>
                  <a:lnTo>
                    <a:pt x="4911902" y="15108"/>
                  </a:lnTo>
                  <a:lnTo>
                    <a:pt x="4950983" y="33166"/>
                  </a:lnTo>
                  <a:lnTo>
                    <a:pt x="4987174" y="57491"/>
                  </a:lnTo>
                  <a:lnTo>
                    <a:pt x="5020017" y="87530"/>
                  </a:lnTo>
                  <a:lnTo>
                    <a:pt x="5049058" y="122732"/>
                  </a:lnTo>
                  <a:lnTo>
                    <a:pt x="5073841" y="162546"/>
                  </a:lnTo>
                  <a:lnTo>
                    <a:pt x="5093909" y="206418"/>
                  </a:lnTo>
                  <a:lnTo>
                    <a:pt x="5108808" y="253797"/>
                  </a:lnTo>
                  <a:lnTo>
                    <a:pt x="5118082" y="304132"/>
                  </a:lnTo>
                  <a:lnTo>
                    <a:pt x="5121275" y="356870"/>
                  </a:lnTo>
                  <a:close/>
                </a:path>
              </a:pathLst>
            </a:custGeom>
            <a:ln w="25400">
              <a:solidFill>
                <a:srgbClr val="002563"/>
              </a:solidFill>
            </a:ln>
          </p:spPr>
          <p:txBody>
            <a:bodyPr wrap="square" lIns="0" tIns="0" rIns="0" bIns="0" rtlCol="0"/>
            <a:lstStyle/>
            <a:p>
              <a:endParaRPr/>
            </a:p>
          </p:txBody>
        </p:sp>
      </p:grpSp>
      <p:sp>
        <p:nvSpPr>
          <p:cNvPr id="5" name="object 5"/>
          <p:cNvSpPr txBox="1"/>
          <p:nvPr/>
        </p:nvSpPr>
        <p:spPr>
          <a:xfrm>
            <a:off x="3469640" y="1812493"/>
            <a:ext cx="4709160" cy="2114550"/>
          </a:xfrm>
          <a:prstGeom prst="rect">
            <a:avLst/>
          </a:prstGeom>
        </p:spPr>
        <p:txBody>
          <a:bodyPr vert="horz" wrap="square" lIns="0" tIns="13335" rIns="0" bIns="0" rtlCol="0">
            <a:spAutoFit/>
          </a:bodyPr>
          <a:lstStyle/>
          <a:p>
            <a:pPr marL="184785" indent="-172720">
              <a:lnSpc>
                <a:spcPct val="100000"/>
              </a:lnSpc>
              <a:spcBef>
                <a:spcPts val="105"/>
              </a:spcBef>
              <a:buChar char="•"/>
              <a:tabLst>
                <a:tab pos="185420" algn="l"/>
              </a:tabLst>
            </a:pPr>
            <a:r>
              <a:rPr sz="2000" dirty="0">
                <a:solidFill>
                  <a:srgbClr val="000308"/>
                </a:solidFill>
                <a:latin typeface="Arial"/>
                <a:cs typeface="Arial"/>
              </a:rPr>
              <a:t>Dịch </a:t>
            </a:r>
            <a:r>
              <a:rPr sz="2000" spc="-5" dirty="0">
                <a:solidFill>
                  <a:srgbClr val="000308"/>
                </a:solidFill>
                <a:latin typeface="Arial"/>
                <a:cs typeface="Arial"/>
              </a:rPr>
              <a:t>vụ </a:t>
            </a:r>
            <a:r>
              <a:rPr sz="2000" dirty="0">
                <a:solidFill>
                  <a:srgbClr val="000308"/>
                </a:solidFill>
                <a:latin typeface="Arial"/>
                <a:cs typeface="Arial"/>
              </a:rPr>
              <a:t>khách </a:t>
            </a:r>
            <a:r>
              <a:rPr sz="2000" spc="-5" dirty="0">
                <a:solidFill>
                  <a:srgbClr val="000308"/>
                </a:solidFill>
                <a:latin typeface="Arial"/>
                <a:cs typeface="Arial"/>
              </a:rPr>
              <a:t>hàng </a:t>
            </a:r>
            <a:r>
              <a:rPr sz="2000" dirty="0">
                <a:solidFill>
                  <a:srgbClr val="000308"/>
                </a:solidFill>
                <a:latin typeface="Arial"/>
                <a:cs typeface="Arial"/>
              </a:rPr>
              <a:t>tốt</a:t>
            </a:r>
            <a:r>
              <a:rPr sz="2000" spc="-85" dirty="0">
                <a:solidFill>
                  <a:srgbClr val="000308"/>
                </a:solidFill>
                <a:latin typeface="Arial"/>
                <a:cs typeface="Arial"/>
              </a:rPr>
              <a:t> </a:t>
            </a:r>
            <a:r>
              <a:rPr sz="2000" spc="-5" dirty="0">
                <a:solidFill>
                  <a:srgbClr val="000308"/>
                </a:solidFill>
                <a:latin typeface="Arial"/>
                <a:cs typeface="Arial"/>
              </a:rPr>
              <a:t>hơn</a:t>
            </a:r>
            <a:endParaRPr sz="2000" dirty="0">
              <a:latin typeface="Arial"/>
              <a:cs typeface="Arial"/>
            </a:endParaRPr>
          </a:p>
          <a:p>
            <a:pPr marL="184785" marR="27305" indent="-172720">
              <a:lnSpc>
                <a:spcPts val="2160"/>
              </a:lnSpc>
              <a:spcBef>
                <a:spcPts val="390"/>
              </a:spcBef>
              <a:buChar char="•"/>
              <a:tabLst>
                <a:tab pos="185420" algn="l"/>
              </a:tabLst>
            </a:pPr>
            <a:r>
              <a:rPr sz="2000" dirty="0">
                <a:solidFill>
                  <a:srgbClr val="000308"/>
                </a:solidFill>
                <a:latin typeface="Arial"/>
                <a:cs typeface="Arial"/>
              </a:rPr>
              <a:t>Tạo ra sự thuận tiện cho khách </a:t>
            </a:r>
            <a:r>
              <a:rPr sz="2000" spc="-5" dirty="0">
                <a:solidFill>
                  <a:srgbClr val="000308"/>
                </a:solidFill>
                <a:latin typeface="Arial"/>
                <a:cs typeface="Arial"/>
              </a:rPr>
              <a:t>hàng  bằng </a:t>
            </a:r>
            <a:r>
              <a:rPr sz="2000" dirty="0">
                <a:solidFill>
                  <a:srgbClr val="000308"/>
                </a:solidFill>
                <a:latin typeface="Arial"/>
                <a:cs typeface="Arial"/>
              </a:rPr>
              <a:t>cách </a:t>
            </a:r>
            <a:r>
              <a:rPr sz="2000" spc="-5" dirty="0">
                <a:solidFill>
                  <a:srgbClr val="000308"/>
                </a:solidFill>
                <a:latin typeface="Arial"/>
                <a:cs typeface="Arial"/>
              </a:rPr>
              <a:t>giảm </a:t>
            </a:r>
            <a:r>
              <a:rPr sz="2000" dirty="0">
                <a:solidFill>
                  <a:srgbClr val="000308"/>
                </a:solidFill>
                <a:latin typeface="Arial"/>
                <a:cs typeface="Arial"/>
              </a:rPr>
              <a:t>thiểu </a:t>
            </a:r>
            <a:r>
              <a:rPr sz="2000" spc="-5" dirty="0">
                <a:solidFill>
                  <a:srgbClr val="000308"/>
                </a:solidFill>
                <a:latin typeface="Arial"/>
                <a:cs typeface="Arial"/>
              </a:rPr>
              <a:t>việc nhập </a:t>
            </a:r>
            <a:r>
              <a:rPr sz="2000" dirty="0">
                <a:solidFill>
                  <a:srgbClr val="000308"/>
                </a:solidFill>
                <a:latin typeface="Arial"/>
                <a:cs typeface="Arial"/>
              </a:rPr>
              <a:t>dữ</a:t>
            </a:r>
            <a:r>
              <a:rPr sz="2000" spc="-100" dirty="0">
                <a:solidFill>
                  <a:srgbClr val="000308"/>
                </a:solidFill>
                <a:latin typeface="Arial"/>
                <a:cs typeface="Arial"/>
              </a:rPr>
              <a:t> </a:t>
            </a:r>
            <a:r>
              <a:rPr sz="2000" spc="-5" dirty="0">
                <a:solidFill>
                  <a:srgbClr val="000308"/>
                </a:solidFill>
                <a:latin typeface="Arial"/>
                <a:cs typeface="Arial"/>
              </a:rPr>
              <a:t>liệu:</a:t>
            </a:r>
            <a:endParaRPr sz="2000" dirty="0">
              <a:latin typeface="Arial"/>
              <a:cs typeface="Arial"/>
            </a:endParaRPr>
          </a:p>
          <a:p>
            <a:pPr marL="641985" marR="5080" lvl="1" indent="-172720">
              <a:lnSpc>
                <a:spcPts val="2160"/>
              </a:lnSpc>
              <a:spcBef>
                <a:spcPts val="360"/>
              </a:spcBef>
              <a:buChar char="•"/>
              <a:tabLst>
                <a:tab pos="642620" algn="l"/>
              </a:tabLst>
            </a:pPr>
            <a:r>
              <a:rPr sz="2000" spc="-5" dirty="0">
                <a:solidFill>
                  <a:srgbClr val="000308"/>
                </a:solidFill>
                <a:latin typeface="Arial"/>
                <a:cs typeface="Arial"/>
              </a:rPr>
              <a:t>Hiển thị </a:t>
            </a:r>
            <a:r>
              <a:rPr sz="2000" dirty="0">
                <a:solidFill>
                  <a:srgbClr val="000308"/>
                </a:solidFill>
                <a:latin typeface="Arial"/>
                <a:cs typeface="Arial"/>
              </a:rPr>
              <a:t>danh sách thả xuống, tự  </a:t>
            </a:r>
            <a:r>
              <a:rPr sz="2000" spc="-5" dirty="0">
                <a:solidFill>
                  <a:srgbClr val="000308"/>
                </a:solidFill>
                <a:latin typeface="Arial"/>
                <a:cs typeface="Arial"/>
              </a:rPr>
              <a:t>động điền-in, danh </a:t>
            </a:r>
            <a:r>
              <a:rPr sz="2000" dirty="0">
                <a:solidFill>
                  <a:srgbClr val="000308"/>
                </a:solidFill>
                <a:latin typeface="Arial"/>
                <a:cs typeface="Arial"/>
              </a:rPr>
              <a:t>sách </a:t>
            </a:r>
            <a:r>
              <a:rPr sz="2000" spc="-5" dirty="0">
                <a:solidFill>
                  <a:srgbClr val="000308"/>
                </a:solidFill>
                <a:latin typeface="Arial"/>
                <a:cs typeface="Arial"/>
              </a:rPr>
              <a:t>liên lạc </a:t>
            </a:r>
            <a:r>
              <a:rPr sz="2000" dirty="0">
                <a:solidFill>
                  <a:srgbClr val="000308"/>
                </a:solidFill>
                <a:latin typeface="Arial"/>
                <a:cs typeface="Arial"/>
              </a:rPr>
              <a:t>cho  khách</a:t>
            </a:r>
            <a:r>
              <a:rPr sz="2000" spc="-35" dirty="0">
                <a:solidFill>
                  <a:srgbClr val="000308"/>
                </a:solidFill>
                <a:latin typeface="Arial"/>
                <a:cs typeface="Arial"/>
              </a:rPr>
              <a:t> </a:t>
            </a:r>
            <a:r>
              <a:rPr sz="2000" dirty="0">
                <a:solidFill>
                  <a:srgbClr val="000308"/>
                </a:solidFill>
                <a:latin typeface="Arial"/>
                <a:cs typeface="Arial"/>
              </a:rPr>
              <a:t>hàng</a:t>
            </a:r>
            <a:endParaRPr sz="2000" dirty="0">
              <a:latin typeface="Arial"/>
              <a:cs typeface="Arial"/>
            </a:endParaRPr>
          </a:p>
          <a:p>
            <a:pPr marL="641985" lvl="1" indent="-172720">
              <a:lnSpc>
                <a:spcPct val="100000"/>
              </a:lnSpc>
              <a:spcBef>
                <a:spcPts val="90"/>
              </a:spcBef>
              <a:buChar char="•"/>
              <a:tabLst>
                <a:tab pos="642620" algn="l"/>
              </a:tabLst>
            </a:pPr>
            <a:r>
              <a:rPr sz="2000" dirty="0">
                <a:solidFill>
                  <a:srgbClr val="000308"/>
                </a:solidFill>
                <a:latin typeface="Arial"/>
                <a:cs typeface="Arial"/>
              </a:rPr>
              <a:t>Giảm thiểu các </a:t>
            </a:r>
            <a:r>
              <a:rPr sz="2000" spc="-5" dirty="0">
                <a:solidFill>
                  <a:srgbClr val="000308"/>
                </a:solidFill>
                <a:latin typeface="Arial"/>
                <a:cs typeface="Arial"/>
              </a:rPr>
              <a:t>lỗi nhập </a:t>
            </a:r>
            <a:r>
              <a:rPr sz="2000" dirty="0">
                <a:solidFill>
                  <a:srgbClr val="000308"/>
                </a:solidFill>
                <a:latin typeface="Arial"/>
                <a:cs typeface="Arial"/>
              </a:rPr>
              <a:t>dữ</a:t>
            </a:r>
            <a:r>
              <a:rPr sz="2000" spc="-110" dirty="0">
                <a:solidFill>
                  <a:srgbClr val="000308"/>
                </a:solidFill>
                <a:latin typeface="Arial"/>
                <a:cs typeface="Arial"/>
              </a:rPr>
              <a:t> </a:t>
            </a:r>
            <a:r>
              <a:rPr sz="2000" spc="-5" dirty="0">
                <a:solidFill>
                  <a:srgbClr val="000308"/>
                </a:solidFill>
                <a:latin typeface="Arial"/>
                <a:cs typeface="Arial"/>
              </a:rPr>
              <a:t>liệu</a:t>
            </a:r>
            <a:endParaRPr sz="2000" dirty="0">
              <a:latin typeface="Arial"/>
              <a:cs typeface="Arial"/>
            </a:endParaRPr>
          </a:p>
        </p:txBody>
      </p:sp>
      <p:grpSp>
        <p:nvGrpSpPr>
          <p:cNvPr id="6" name="object 6"/>
          <p:cNvGrpSpPr/>
          <p:nvPr/>
        </p:nvGrpSpPr>
        <p:grpSpPr>
          <a:xfrm>
            <a:off x="520700" y="1587500"/>
            <a:ext cx="2905125" cy="2689225"/>
            <a:chOff x="520700" y="1587500"/>
            <a:chExt cx="2905125" cy="2689225"/>
          </a:xfrm>
        </p:grpSpPr>
        <p:sp>
          <p:nvSpPr>
            <p:cNvPr id="7" name="object 7"/>
            <p:cNvSpPr/>
            <p:nvPr/>
          </p:nvSpPr>
          <p:spPr>
            <a:xfrm>
              <a:off x="533400" y="1600200"/>
              <a:ext cx="2879725" cy="2663825"/>
            </a:xfrm>
            <a:custGeom>
              <a:avLst/>
              <a:gdLst/>
              <a:ahLst/>
              <a:cxnLst/>
              <a:rect l="l" t="t" r="r" b="b"/>
              <a:pathLst>
                <a:path w="2879725" h="2663825">
                  <a:moveTo>
                    <a:pt x="2511806" y="0"/>
                  </a:moveTo>
                  <a:lnTo>
                    <a:pt x="367880" y="0"/>
                  </a:lnTo>
                  <a:lnTo>
                    <a:pt x="324978" y="2986"/>
                  </a:lnTo>
                  <a:lnTo>
                    <a:pt x="283529" y="11724"/>
                  </a:lnTo>
                  <a:lnTo>
                    <a:pt x="243809" y="25881"/>
                  </a:lnTo>
                  <a:lnTo>
                    <a:pt x="206096" y="45123"/>
                  </a:lnTo>
                  <a:lnTo>
                    <a:pt x="170664" y="69117"/>
                  </a:lnTo>
                  <a:lnTo>
                    <a:pt x="137790" y="97531"/>
                  </a:lnTo>
                  <a:lnTo>
                    <a:pt x="107749" y="130032"/>
                  </a:lnTo>
                  <a:lnTo>
                    <a:pt x="80819" y="166286"/>
                  </a:lnTo>
                  <a:lnTo>
                    <a:pt x="57274" y="205961"/>
                  </a:lnTo>
                  <a:lnTo>
                    <a:pt x="37391" y="248723"/>
                  </a:lnTo>
                  <a:lnTo>
                    <a:pt x="21446" y="294241"/>
                  </a:lnTo>
                  <a:lnTo>
                    <a:pt x="9716" y="342180"/>
                  </a:lnTo>
                  <a:lnTo>
                    <a:pt x="2475" y="392208"/>
                  </a:lnTo>
                  <a:lnTo>
                    <a:pt x="0" y="443991"/>
                  </a:lnTo>
                  <a:lnTo>
                    <a:pt x="0" y="2219833"/>
                  </a:lnTo>
                  <a:lnTo>
                    <a:pt x="2475" y="2271616"/>
                  </a:lnTo>
                  <a:lnTo>
                    <a:pt x="9716" y="2321644"/>
                  </a:lnTo>
                  <a:lnTo>
                    <a:pt x="21446" y="2369583"/>
                  </a:lnTo>
                  <a:lnTo>
                    <a:pt x="37391" y="2415101"/>
                  </a:lnTo>
                  <a:lnTo>
                    <a:pt x="57274" y="2457863"/>
                  </a:lnTo>
                  <a:lnTo>
                    <a:pt x="80819" y="2497538"/>
                  </a:lnTo>
                  <a:lnTo>
                    <a:pt x="107749" y="2533792"/>
                  </a:lnTo>
                  <a:lnTo>
                    <a:pt x="137790" y="2566293"/>
                  </a:lnTo>
                  <a:lnTo>
                    <a:pt x="170664" y="2594707"/>
                  </a:lnTo>
                  <a:lnTo>
                    <a:pt x="206096" y="2618701"/>
                  </a:lnTo>
                  <a:lnTo>
                    <a:pt x="243809" y="2637943"/>
                  </a:lnTo>
                  <a:lnTo>
                    <a:pt x="283529" y="2652100"/>
                  </a:lnTo>
                  <a:lnTo>
                    <a:pt x="324978" y="2660838"/>
                  </a:lnTo>
                  <a:lnTo>
                    <a:pt x="367880" y="2663825"/>
                  </a:lnTo>
                  <a:lnTo>
                    <a:pt x="2511806" y="2663825"/>
                  </a:lnTo>
                  <a:lnTo>
                    <a:pt x="2554713" y="2660838"/>
                  </a:lnTo>
                  <a:lnTo>
                    <a:pt x="2596167" y="2652100"/>
                  </a:lnTo>
                  <a:lnTo>
                    <a:pt x="2635891" y="2637943"/>
                  </a:lnTo>
                  <a:lnTo>
                    <a:pt x="2673609" y="2618701"/>
                  </a:lnTo>
                  <a:lnTo>
                    <a:pt x="2709044" y="2594707"/>
                  </a:lnTo>
                  <a:lnTo>
                    <a:pt x="2741922" y="2566293"/>
                  </a:lnTo>
                  <a:lnTo>
                    <a:pt x="2771965" y="2533792"/>
                  </a:lnTo>
                  <a:lnTo>
                    <a:pt x="2798898" y="2497538"/>
                  </a:lnTo>
                  <a:lnTo>
                    <a:pt x="2822445" y="2457863"/>
                  </a:lnTo>
                  <a:lnTo>
                    <a:pt x="2842329" y="2415101"/>
                  </a:lnTo>
                  <a:lnTo>
                    <a:pt x="2858276" y="2369583"/>
                  </a:lnTo>
                  <a:lnTo>
                    <a:pt x="2870008" y="2321644"/>
                  </a:lnTo>
                  <a:lnTo>
                    <a:pt x="2877249" y="2271616"/>
                  </a:lnTo>
                  <a:lnTo>
                    <a:pt x="2879725" y="2219833"/>
                  </a:lnTo>
                  <a:lnTo>
                    <a:pt x="2879725" y="443991"/>
                  </a:lnTo>
                  <a:lnTo>
                    <a:pt x="2877249" y="392208"/>
                  </a:lnTo>
                  <a:lnTo>
                    <a:pt x="2870008" y="342180"/>
                  </a:lnTo>
                  <a:lnTo>
                    <a:pt x="2858276" y="294241"/>
                  </a:lnTo>
                  <a:lnTo>
                    <a:pt x="2842329" y="248723"/>
                  </a:lnTo>
                  <a:lnTo>
                    <a:pt x="2822445" y="205961"/>
                  </a:lnTo>
                  <a:lnTo>
                    <a:pt x="2798898" y="166286"/>
                  </a:lnTo>
                  <a:lnTo>
                    <a:pt x="2771965" y="130032"/>
                  </a:lnTo>
                  <a:lnTo>
                    <a:pt x="2741922" y="97531"/>
                  </a:lnTo>
                  <a:lnTo>
                    <a:pt x="2709044" y="69117"/>
                  </a:lnTo>
                  <a:lnTo>
                    <a:pt x="2673609" y="45123"/>
                  </a:lnTo>
                  <a:lnTo>
                    <a:pt x="2635891" y="25881"/>
                  </a:lnTo>
                  <a:lnTo>
                    <a:pt x="2596167" y="11724"/>
                  </a:lnTo>
                  <a:lnTo>
                    <a:pt x="2554713" y="2986"/>
                  </a:lnTo>
                  <a:lnTo>
                    <a:pt x="2511806" y="0"/>
                  </a:lnTo>
                  <a:close/>
                </a:path>
              </a:pathLst>
            </a:custGeom>
            <a:solidFill>
              <a:srgbClr val="003185"/>
            </a:solidFill>
          </p:spPr>
          <p:txBody>
            <a:bodyPr wrap="square" lIns="0" tIns="0" rIns="0" bIns="0" rtlCol="0"/>
            <a:lstStyle/>
            <a:p>
              <a:endParaRPr/>
            </a:p>
          </p:txBody>
        </p:sp>
        <p:sp>
          <p:nvSpPr>
            <p:cNvPr id="8" name="object 8"/>
            <p:cNvSpPr/>
            <p:nvPr/>
          </p:nvSpPr>
          <p:spPr>
            <a:xfrm>
              <a:off x="533400" y="1600200"/>
              <a:ext cx="2879725" cy="2663825"/>
            </a:xfrm>
            <a:custGeom>
              <a:avLst/>
              <a:gdLst/>
              <a:ahLst/>
              <a:cxnLst/>
              <a:rect l="l" t="t" r="r" b="b"/>
              <a:pathLst>
                <a:path w="2879725" h="2663825">
                  <a:moveTo>
                    <a:pt x="0" y="443991"/>
                  </a:moveTo>
                  <a:lnTo>
                    <a:pt x="2475" y="392208"/>
                  </a:lnTo>
                  <a:lnTo>
                    <a:pt x="9716" y="342180"/>
                  </a:lnTo>
                  <a:lnTo>
                    <a:pt x="21446" y="294241"/>
                  </a:lnTo>
                  <a:lnTo>
                    <a:pt x="37391" y="248723"/>
                  </a:lnTo>
                  <a:lnTo>
                    <a:pt x="57274" y="205961"/>
                  </a:lnTo>
                  <a:lnTo>
                    <a:pt x="80819" y="166286"/>
                  </a:lnTo>
                  <a:lnTo>
                    <a:pt x="107749" y="130032"/>
                  </a:lnTo>
                  <a:lnTo>
                    <a:pt x="137790" y="97531"/>
                  </a:lnTo>
                  <a:lnTo>
                    <a:pt x="170664" y="69117"/>
                  </a:lnTo>
                  <a:lnTo>
                    <a:pt x="206096" y="45123"/>
                  </a:lnTo>
                  <a:lnTo>
                    <a:pt x="243809" y="25881"/>
                  </a:lnTo>
                  <a:lnTo>
                    <a:pt x="283529" y="11724"/>
                  </a:lnTo>
                  <a:lnTo>
                    <a:pt x="324978" y="2986"/>
                  </a:lnTo>
                  <a:lnTo>
                    <a:pt x="367880" y="0"/>
                  </a:lnTo>
                  <a:lnTo>
                    <a:pt x="2511806" y="0"/>
                  </a:lnTo>
                  <a:lnTo>
                    <a:pt x="2554713" y="2986"/>
                  </a:lnTo>
                  <a:lnTo>
                    <a:pt x="2596167" y="11724"/>
                  </a:lnTo>
                  <a:lnTo>
                    <a:pt x="2635891" y="25881"/>
                  </a:lnTo>
                  <a:lnTo>
                    <a:pt x="2673609" y="45123"/>
                  </a:lnTo>
                  <a:lnTo>
                    <a:pt x="2709044" y="69117"/>
                  </a:lnTo>
                  <a:lnTo>
                    <a:pt x="2741922" y="97531"/>
                  </a:lnTo>
                  <a:lnTo>
                    <a:pt x="2771965" y="130032"/>
                  </a:lnTo>
                  <a:lnTo>
                    <a:pt x="2798898" y="166286"/>
                  </a:lnTo>
                  <a:lnTo>
                    <a:pt x="2822445" y="205961"/>
                  </a:lnTo>
                  <a:lnTo>
                    <a:pt x="2842329" y="248723"/>
                  </a:lnTo>
                  <a:lnTo>
                    <a:pt x="2858276" y="294241"/>
                  </a:lnTo>
                  <a:lnTo>
                    <a:pt x="2870008" y="342180"/>
                  </a:lnTo>
                  <a:lnTo>
                    <a:pt x="2877249" y="392208"/>
                  </a:lnTo>
                  <a:lnTo>
                    <a:pt x="2879725" y="443991"/>
                  </a:lnTo>
                  <a:lnTo>
                    <a:pt x="2879725" y="2219833"/>
                  </a:lnTo>
                  <a:lnTo>
                    <a:pt x="2877249" y="2271616"/>
                  </a:lnTo>
                  <a:lnTo>
                    <a:pt x="2870008" y="2321644"/>
                  </a:lnTo>
                  <a:lnTo>
                    <a:pt x="2858276" y="2369583"/>
                  </a:lnTo>
                  <a:lnTo>
                    <a:pt x="2842329" y="2415101"/>
                  </a:lnTo>
                  <a:lnTo>
                    <a:pt x="2822445" y="2457863"/>
                  </a:lnTo>
                  <a:lnTo>
                    <a:pt x="2798898" y="2497538"/>
                  </a:lnTo>
                  <a:lnTo>
                    <a:pt x="2771965" y="2533792"/>
                  </a:lnTo>
                  <a:lnTo>
                    <a:pt x="2741922" y="2566293"/>
                  </a:lnTo>
                  <a:lnTo>
                    <a:pt x="2709044" y="2594707"/>
                  </a:lnTo>
                  <a:lnTo>
                    <a:pt x="2673609" y="2618701"/>
                  </a:lnTo>
                  <a:lnTo>
                    <a:pt x="2635891" y="2637943"/>
                  </a:lnTo>
                  <a:lnTo>
                    <a:pt x="2596167" y="2652100"/>
                  </a:lnTo>
                  <a:lnTo>
                    <a:pt x="2554713" y="2660838"/>
                  </a:lnTo>
                  <a:lnTo>
                    <a:pt x="2511806" y="2663825"/>
                  </a:lnTo>
                  <a:lnTo>
                    <a:pt x="367880" y="2663825"/>
                  </a:lnTo>
                  <a:lnTo>
                    <a:pt x="324978" y="2660838"/>
                  </a:lnTo>
                  <a:lnTo>
                    <a:pt x="283529" y="2652100"/>
                  </a:lnTo>
                  <a:lnTo>
                    <a:pt x="243809" y="2637943"/>
                  </a:lnTo>
                  <a:lnTo>
                    <a:pt x="206096" y="2618701"/>
                  </a:lnTo>
                  <a:lnTo>
                    <a:pt x="170664" y="2594707"/>
                  </a:lnTo>
                  <a:lnTo>
                    <a:pt x="137790" y="2566293"/>
                  </a:lnTo>
                  <a:lnTo>
                    <a:pt x="107749" y="2533792"/>
                  </a:lnTo>
                  <a:lnTo>
                    <a:pt x="80819" y="2497538"/>
                  </a:lnTo>
                  <a:lnTo>
                    <a:pt x="57274" y="2457863"/>
                  </a:lnTo>
                  <a:lnTo>
                    <a:pt x="37391" y="2415101"/>
                  </a:lnTo>
                  <a:lnTo>
                    <a:pt x="21446" y="2369583"/>
                  </a:lnTo>
                  <a:lnTo>
                    <a:pt x="9716" y="2321644"/>
                  </a:lnTo>
                  <a:lnTo>
                    <a:pt x="2475" y="2271616"/>
                  </a:lnTo>
                  <a:lnTo>
                    <a:pt x="0" y="2219833"/>
                  </a:lnTo>
                  <a:lnTo>
                    <a:pt x="0" y="443991"/>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758139" y="1888058"/>
            <a:ext cx="2430780" cy="2037714"/>
          </a:xfrm>
          <a:prstGeom prst="rect">
            <a:avLst/>
          </a:prstGeom>
        </p:spPr>
        <p:txBody>
          <a:bodyPr vert="horz" wrap="square" lIns="0" tIns="54610" rIns="0" bIns="0" rtlCol="0">
            <a:spAutoFit/>
          </a:bodyPr>
          <a:lstStyle/>
          <a:p>
            <a:pPr marL="12065" marR="5080" indent="635" algn="ctr">
              <a:lnSpc>
                <a:spcPts val="2590"/>
              </a:lnSpc>
              <a:spcBef>
                <a:spcPts val="430"/>
              </a:spcBef>
            </a:pPr>
            <a:r>
              <a:rPr sz="2400" spc="-5" dirty="0">
                <a:solidFill>
                  <a:srgbClr val="FFFFFF"/>
                </a:solidFill>
                <a:latin typeface="Arial"/>
                <a:cs typeface="Arial"/>
              </a:rPr>
              <a:t>Công </a:t>
            </a:r>
            <a:r>
              <a:rPr sz="2400" dirty="0">
                <a:solidFill>
                  <a:srgbClr val="FFFFFF"/>
                </a:solidFill>
                <a:latin typeface="Arial"/>
                <a:cs typeface="Arial"/>
              </a:rPr>
              <a:t>ty </a:t>
            </a:r>
            <a:r>
              <a:rPr sz="2400" spc="-10" dirty="0">
                <a:solidFill>
                  <a:srgbClr val="FFFFFF"/>
                </a:solidFill>
                <a:latin typeface="Arial"/>
                <a:cs typeface="Arial"/>
              </a:rPr>
              <a:t>ABC </a:t>
            </a:r>
            <a:r>
              <a:rPr sz="2400" dirty="0">
                <a:solidFill>
                  <a:srgbClr val="FFFFFF"/>
                </a:solidFill>
                <a:latin typeface="Arial"/>
                <a:cs typeface="Arial"/>
              </a:rPr>
              <a:t>tạo  ra </a:t>
            </a:r>
            <a:r>
              <a:rPr sz="2400" spc="-5" dirty="0">
                <a:solidFill>
                  <a:srgbClr val="FFFFFF"/>
                </a:solidFill>
                <a:latin typeface="Arial"/>
                <a:cs typeface="Arial"/>
              </a:rPr>
              <a:t>lợi </a:t>
            </a:r>
            <a:r>
              <a:rPr sz="2400" dirty="0">
                <a:solidFill>
                  <a:srgbClr val="FFFFFF"/>
                </a:solidFill>
                <a:latin typeface="Arial"/>
                <a:cs typeface="Arial"/>
              </a:rPr>
              <a:t>thế cạnh  tranh </a:t>
            </a:r>
            <a:r>
              <a:rPr sz="2400" spc="-5" dirty="0">
                <a:solidFill>
                  <a:srgbClr val="FFFFFF"/>
                </a:solidFill>
                <a:latin typeface="Arial"/>
                <a:cs typeface="Arial"/>
              </a:rPr>
              <a:t>trong</a:t>
            </a:r>
            <a:r>
              <a:rPr sz="2400" spc="-70" dirty="0">
                <a:solidFill>
                  <a:srgbClr val="FFFFFF"/>
                </a:solidFill>
                <a:latin typeface="Arial"/>
                <a:cs typeface="Arial"/>
              </a:rPr>
              <a:t> </a:t>
            </a:r>
            <a:r>
              <a:rPr sz="2400" spc="-5" dirty="0">
                <a:solidFill>
                  <a:srgbClr val="FFFFFF"/>
                </a:solidFill>
                <a:latin typeface="Arial"/>
                <a:cs typeface="Arial"/>
              </a:rPr>
              <a:t>ngành  </a:t>
            </a:r>
            <a:r>
              <a:rPr sz="2400" dirty="0">
                <a:solidFill>
                  <a:srgbClr val="FFFFFF"/>
                </a:solidFill>
                <a:latin typeface="Arial"/>
                <a:cs typeface="Arial"/>
              </a:rPr>
              <a:t>công </a:t>
            </a:r>
            <a:r>
              <a:rPr sz="2400" spc="-10" dirty="0">
                <a:solidFill>
                  <a:srgbClr val="FFFFFF"/>
                </a:solidFill>
                <a:latin typeface="Arial"/>
                <a:cs typeface="Arial"/>
              </a:rPr>
              <a:t>nghiệp </a:t>
            </a:r>
            <a:r>
              <a:rPr sz="2400" dirty="0">
                <a:solidFill>
                  <a:srgbClr val="FFFFFF"/>
                </a:solidFill>
                <a:latin typeface="Arial"/>
                <a:cs typeface="Arial"/>
              </a:rPr>
              <a:t>tàu</a:t>
            </a:r>
            <a:endParaRPr sz="2400" dirty="0">
              <a:latin typeface="Arial"/>
              <a:cs typeface="Arial"/>
            </a:endParaRPr>
          </a:p>
          <a:p>
            <a:pPr algn="ctr">
              <a:lnSpc>
                <a:spcPts val="2420"/>
              </a:lnSpc>
            </a:pPr>
            <a:r>
              <a:rPr sz="2400" spc="-5" dirty="0">
                <a:solidFill>
                  <a:srgbClr val="FFFFFF"/>
                </a:solidFill>
                <a:latin typeface="Arial"/>
                <a:cs typeface="Arial"/>
              </a:rPr>
              <a:t>thuyền</a:t>
            </a:r>
            <a:r>
              <a:rPr sz="2400" spc="-20" dirty="0">
                <a:solidFill>
                  <a:srgbClr val="FFFFFF"/>
                </a:solidFill>
                <a:latin typeface="Arial"/>
                <a:cs typeface="Arial"/>
              </a:rPr>
              <a:t> </a:t>
            </a:r>
            <a:r>
              <a:rPr sz="2400" spc="-5" dirty="0">
                <a:solidFill>
                  <a:srgbClr val="FFFFFF"/>
                </a:solidFill>
                <a:latin typeface="Arial"/>
                <a:cs typeface="Arial"/>
              </a:rPr>
              <a:t>bằng</a:t>
            </a:r>
            <a:endParaRPr sz="2400" dirty="0">
              <a:latin typeface="Arial"/>
              <a:cs typeface="Arial"/>
            </a:endParaRPr>
          </a:p>
          <a:p>
            <a:pPr algn="ctr">
              <a:lnSpc>
                <a:spcPts val="2735"/>
              </a:lnSpc>
            </a:pPr>
            <a:r>
              <a:rPr sz="2400" spc="-5" dirty="0">
                <a:solidFill>
                  <a:srgbClr val="FFFFFF"/>
                </a:solidFill>
                <a:latin typeface="Arial"/>
                <a:cs typeface="Arial"/>
              </a:rPr>
              <a:t>cách:</a:t>
            </a:r>
            <a:endParaRPr sz="2400" dirty="0">
              <a:latin typeface="Arial"/>
              <a:cs typeface="Arial"/>
            </a:endParaRPr>
          </a:p>
        </p:txBody>
      </p:sp>
      <p:grpSp>
        <p:nvGrpSpPr>
          <p:cNvPr id="10" name="object 10"/>
          <p:cNvGrpSpPr/>
          <p:nvPr/>
        </p:nvGrpSpPr>
        <p:grpSpPr>
          <a:xfrm>
            <a:off x="520700" y="4559300"/>
            <a:ext cx="8026400" cy="1129030"/>
            <a:chOff x="520700" y="4559300"/>
            <a:chExt cx="8026400" cy="1129030"/>
          </a:xfrm>
        </p:grpSpPr>
        <p:sp>
          <p:nvSpPr>
            <p:cNvPr id="11" name="object 11"/>
            <p:cNvSpPr/>
            <p:nvPr/>
          </p:nvSpPr>
          <p:spPr>
            <a:xfrm>
              <a:off x="533400" y="4572000"/>
              <a:ext cx="8001000" cy="1103312"/>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33400" y="4572000"/>
              <a:ext cx="8001000" cy="1103630"/>
            </a:xfrm>
            <a:custGeom>
              <a:avLst/>
              <a:gdLst/>
              <a:ahLst/>
              <a:cxnLst/>
              <a:rect l="l" t="t" r="r" b="b"/>
              <a:pathLst>
                <a:path w="8001000" h="1103629">
                  <a:moveTo>
                    <a:pt x="0" y="183895"/>
                  </a:moveTo>
                  <a:lnTo>
                    <a:pt x="24638" y="143568"/>
                  </a:lnTo>
                  <a:lnTo>
                    <a:pt x="66794" y="118354"/>
                  </a:lnTo>
                  <a:lnTo>
                    <a:pt x="127688" y="94806"/>
                  </a:lnTo>
                  <a:lnTo>
                    <a:pt x="164668" y="83746"/>
                  </a:lnTo>
                  <a:lnTo>
                    <a:pt x="205740" y="73209"/>
                  </a:lnTo>
                  <a:lnTo>
                    <a:pt x="250706" y="63231"/>
                  </a:lnTo>
                  <a:lnTo>
                    <a:pt x="299369" y="53847"/>
                  </a:lnTo>
                  <a:lnTo>
                    <a:pt x="351530" y="45094"/>
                  </a:lnTo>
                  <a:lnTo>
                    <a:pt x="406992" y="37005"/>
                  </a:lnTo>
                  <a:lnTo>
                    <a:pt x="465558" y="29617"/>
                  </a:lnTo>
                  <a:lnTo>
                    <a:pt x="527030" y="22965"/>
                  </a:lnTo>
                  <a:lnTo>
                    <a:pt x="591210" y="17085"/>
                  </a:lnTo>
                  <a:lnTo>
                    <a:pt x="657901" y="12012"/>
                  </a:lnTo>
                  <a:lnTo>
                    <a:pt x="726905" y="7782"/>
                  </a:lnTo>
                  <a:lnTo>
                    <a:pt x="798024" y="4431"/>
                  </a:lnTo>
                  <a:lnTo>
                    <a:pt x="871060" y="1993"/>
                  </a:lnTo>
                  <a:lnTo>
                    <a:pt x="945817" y="504"/>
                  </a:lnTo>
                  <a:lnTo>
                    <a:pt x="1022096" y="0"/>
                  </a:lnTo>
                  <a:lnTo>
                    <a:pt x="6978904" y="0"/>
                  </a:lnTo>
                  <a:lnTo>
                    <a:pt x="7055187" y="504"/>
                  </a:lnTo>
                  <a:lnTo>
                    <a:pt x="7129947" y="1993"/>
                  </a:lnTo>
                  <a:lnTo>
                    <a:pt x="7202987" y="4431"/>
                  </a:lnTo>
                  <a:lnTo>
                    <a:pt x="7274108" y="7782"/>
                  </a:lnTo>
                  <a:lnTo>
                    <a:pt x="7343113" y="12012"/>
                  </a:lnTo>
                  <a:lnTo>
                    <a:pt x="7409805" y="17085"/>
                  </a:lnTo>
                  <a:lnTo>
                    <a:pt x="7473986" y="22965"/>
                  </a:lnTo>
                  <a:lnTo>
                    <a:pt x="7535457" y="29617"/>
                  </a:lnTo>
                  <a:lnTo>
                    <a:pt x="7594023" y="37005"/>
                  </a:lnTo>
                  <a:lnTo>
                    <a:pt x="7649484" y="45094"/>
                  </a:lnTo>
                  <a:lnTo>
                    <a:pt x="7701645" y="53848"/>
                  </a:lnTo>
                  <a:lnTo>
                    <a:pt x="7750306" y="63231"/>
                  </a:lnTo>
                  <a:lnTo>
                    <a:pt x="7795270" y="73209"/>
                  </a:lnTo>
                  <a:lnTo>
                    <a:pt x="7836340" y="83746"/>
                  </a:lnTo>
                  <a:lnTo>
                    <a:pt x="7873319" y="94806"/>
                  </a:lnTo>
                  <a:lnTo>
                    <a:pt x="7934210" y="118354"/>
                  </a:lnTo>
                  <a:lnTo>
                    <a:pt x="7976362" y="143568"/>
                  </a:lnTo>
                  <a:lnTo>
                    <a:pt x="8001000" y="183895"/>
                  </a:lnTo>
                  <a:lnTo>
                    <a:pt x="8001000" y="919480"/>
                  </a:lnTo>
                  <a:lnTo>
                    <a:pt x="7976362" y="959772"/>
                  </a:lnTo>
                  <a:lnTo>
                    <a:pt x="7934210" y="984972"/>
                  </a:lnTo>
                  <a:lnTo>
                    <a:pt x="7873319" y="1008509"/>
                  </a:lnTo>
                  <a:lnTo>
                    <a:pt x="7836340" y="1019565"/>
                  </a:lnTo>
                  <a:lnTo>
                    <a:pt x="7795270" y="1030099"/>
                  </a:lnTo>
                  <a:lnTo>
                    <a:pt x="7750306" y="1040075"/>
                  </a:lnTo>
                  <a:lnTo>
                    <a:pt x="7701645" y="1049458"/>
                  </a:lnTo>
                  <a:lnTo>
                    <a:pt x="7649484" y="1058211"/>
                  </a:lnTo>
                  <a:lnTo>
                    <a:pt x="7594023" y="1066300"/>
                  </a:lnTo>
                  <a:lnTo>
                    <a:pt x="7535457" y="1073688"/>
                  </a:lnTo>
                  <a:lnTo>
                    <a:pt x="7473986" y="1080340"/>
                  </a:lnTo>
                  <a:lnTo>
                    <a:pt x="7409805" y="1086221"/>
                  </a:lnTo>
                  <a:lnTo>
                    <a:pt x="7343113" y="1091295"/>
                  </a:lnTo>
                  <a:lnTo>
                    <a:pt x="7274108" y="1095526"/>
                  </a:lnTo>
                  <a:lnTo>
                    <a:pt x="7202987" y="1098879"/>
                  </a:lnTo>
                  <a:lnTo>
                    <a:pt x="7129947" y="1101318"/>
                  </a:lnTo>
                  <a:lnTo>
                    <a:pt x="7055187" y="1102808"/>
                  </a:lnTo>
                  <a:lnTo>
                    <a:pt x="6978904" y="1103312"/>
                  </a:lnTo>
                  <a:lnTo>
                    <a:pt x="1022096" y="1103312"/>
                  </a:lnTo>
                  <a:lnTo>
                    <a:pt x="945817" y="1102808"/>
                  </a:lnTo>
                  <a:lnTo>
                    <a:pt x="871060" y="1101318"/>
                  </a:lnTo>
                  <a:lnTo>
                    <a:pt x="798024" y="1098879"/>
                  </a:lnTo>
                  <a:lnTo>
                    <a:pt x="726905" y="1095526"/>
                  </a:lnTo>
                  <a:lnTo>
                    <a:pt x="657901" y="1091295"/>
                  </a:lnTo>
                  <a:lnTo>
                    <a:pt x="591210" y="1086221"/>
                  </a:lnTo>
                  <a:lnTo>
                    <a:pt x="527030" y="1080340"/>
                  </a:lnTo>
                  <a:lnTo>
                    <a:pt x="465558" y="1073688"/>
                  </a:lnTo>
                  <a:lnTo>
                    <a:pt x="406992" y="1066300"/>
                  </a:lnTo>
                  <a:lnTo>
                    <a:pt x="351530" y="1058211"/>
                  </a:lnTo>
                  <a:lnTo>
                    <a:pt x="299369" y="1049458"/>
                  </a:lnTo>
                  <a:lnTo>
                    <a:pt x="250706" y="1040075"/>
                  </a:lnTo>
                  <a:lnTo>
                    <a:pt x="205740" y="1030099"/>
                  </a:lnTo>
                  <a:lnTo>
                    <a:pt x="164668" y="1019565"/>
                  </a:lnTo>
                  <a:lnTo>
                    <a:pt x="127688" y="1008509"/>
                  </a:lnTo>
                  <a:lnTo>
                    <a:pt x="66794" y="984972"/>
                  </a:lnTo>
                  <a:lnTo>
                    <a:pt x="24638" y="959772"/>
                  </a:lnTo>
                  <a:lnTo>
                    <a:pt x="0" y="919480"/>
                  </a:lnTo>
                  <a:lnTo>
                    <a:pt x="0" y="183895"/>
                  </a:lnTo>
                  <a:close/>
                </a:path>
              </a:pathLst>
            </a:custGeom>
            <a:ln w="25400">
              <a:solidFill>
                <a:srgbClr val="002563"/>
              </a:solidFill>
            </a:ln>
          </p:spPr>
          <p:txBody>
            <a:bodyPr wrap="square" lIns="0" tIns="0" rIns="0" bIns="0" rtlCol="0"/>
            <a:lstStyle/>
            <a:p>
              <a:endParaRPr/>
            </a:p>
          </p:txBody>
        </p:sp>
      </p:grpSp>
      <p:sp>
        <p:nvSpPr>
          <p:cNvPr id="13" name="object 13"/>
          <p:cNvSpPr txBox="1"/>
          <p:nvPr/>
        </p:nvSpPr>
        <p:spPr>
          <a:xfrm>
            <a:off x="878535" y="4676394"/>
            <a:ext cx="7308215" cy="835660"/>
          </a:xfrm>
          <a:prstGeom prst="rect">
            <a:avLst/>
          </a:prstGeom>
        </p:spPr>
        <p:txBody>
          <a:bodyPr vert="horz" wrap="square" lIns="0" tIns="60960" rIns="0" bIns="0" rtlCol="0">
            <a:spAutoFit/>
          </a:bodyPr>
          <a:lstStyle/>
          <a:p>
            <a:pPr marL="1202690" marR="5080" indent="-1190625">
              <a:lnSpc>
                <a:spcPts val="3020"/>
              </a:lnSpc>
              <a:spcBef>
                <a:spcPts val="480"/>
              </a:spcBef>
            </a:pPr>
            <a:r>
              <a:rPr sz="2800" spc="-5" dirty="0">
                <a:solidFill>
                  <a:srgbClr val="000308"/>
                </a:solidFill>
                <a:latin typeface="Arial"/>
                <a:cs typeface="Arial"/>
              </a:rPr>
              <a:t>Các slide sau đây </a:t>
            </a:r>
            <a:r>
              <a:rPr sz="2800" spc="5" dirty="0">
                <a:solidFill>
                  <a:srgbClr val="000308"/>
                </a:solidFill>
                <a:latin typeface="Arial"/>
                <a:cs typeface="Arial"/>
              </a:rPr>
              <a:t>chỉ </a:t>
            </a:r>
            <a:r>
              <a:rPr sz="2800" dirty="0">
                <a:solidFill>
                  <a:srgbClr val="000308"/>
                </a:solidFill>
                <a:latin typeface="Arial"/>
                <a:cs typeface="Arial"/>
              </a:rPr>
              <a:t>ra </a:t>
            </a:r>
            <a:r>
              <a:rPr sz="2800" spc="-5" dirty="0">
                <a:solidFill>
                  <a:srgbClr val="000308"/>
                </a:solidFill>
                <a:latin typeface="Arial"/>
                <a:cs typeface="Arial"/>
              </a:rPr>
              <a:t>một số trang </a:t>
            </a:r>
            <a:r>
              <a:rPr sz="2800" spc="-10" dirty="0">
                <a:solidFill>
                  <a:srgbClr val="000308"/>
                </a:solidFill>
                <a:latin typeface="Arial"/>
                <a:cs typeface="Arial"/>
              </a:rPr>
              <a:t>web </a:t>
            </a:r>
            <a:r>
              <a:rPr sz="2800" spc="-5" dirty="0">
                <a:solidFill>
                  <a:srgbClr val="000308"/>
                </a:solidFill>
                <a:latin typeface="Arial"/>
                <a:cs typeface="Arial"/>
              </a:rPr>
              <a:t>của  hệ thống thông </a:t>
            </a:r>
            <a:r>
              <a:rPr sz="2800" dirty="0">
                <a:solidFill>
                  <a:srgbClr val="000308"/>
                </a:solidFill>
                <a:latin typeface="Arial"/>
                <a:cs typeface="Arial"/>
              </a:rPr>
              <a:t>tin </a:t>
            </a:r>
            <a:r>
              <a:rPr sz="2800" spc="-5" dirty="0">
                <a:solidFill>
                  <a:srgbClr val="000308"/>
                </a:solidFill>
                <a:latin typeface="Arial"/>
                <a:cs typeface="Arial"/>
              </a:rPr>
              <a:t>công ty</a:t>
            </a:r>
            <a:r>
              <a:rPr sz="2800" spc="-125" dirty="0">
                <a:solidFill>
                  <a:srgbClr val="000308"/>
                </a:solidFill>
                <a:latin typeface="Arial"/>
                <a:cs typeface="Arial"/>
              </a:rPr>
              <a:t> </a:t>
            </a:r>
            <a:r>
              <a:rPr sz="2800" spc="-10" dirty="0">
                <a:solidFill>
                  <a:srgbClr val="000308"/>
                </a:solidFill>
                <a:latin typeface="Arial"/>
                <a:cs typeface="Arial"/>
              </a:rPr>
              <a:t>ABC</a:t>
            </a:r>
            <a:endParaRPr sz="2800">
              <a:latin typeface="Arial"/>
              <a:cs typeface="Arial"/>
            </a:endParaRPr>
          </a:p>
        </p:txBody>
      </p:sp>
      <p:sp>
        <p:nvSpPr>
          <p:cNvPr id="19" name="object 19"/>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25</a:t>
            </a:fld>
            <a:endParaRPr spc="-5" dirty="0"/>
          </a:p>
        </p:txBody>
      </p:sp>
      <p:sp>
        <p:nvSpPr>
          <p:cNvPr id="20" name="object 17"/>
          <p:cNvSpPr txBox="1">
            <a:spLocks/>
          </p:cNvSpPr>
          <p:nvPr/>
        </p:nvSpPr>
        <p:spPr>
          <a:xfrm>
            <a:off x="533400" y="633926"/>
            <a:ext cx="8218488" cy="873957"/>
          </a:xfrm>
          <a:prstGeom prst="rect">
            <a:avLst/>
          </a:prstGeom>
        </p:spPr>
        <p:txBody>
          <a:bodyPr vert="horz" wrap="square" lIns="0" tIns="1206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a:lnSpc>
                <a:spcPct val="100000"/>
              </a:lnSpc>
              <a:spcBef>
                <a:spcPts val="95"/>
              </a:spcBef>
            </a:pPr>
            <a:r>
              <a:rPr lang="en-US" sz="2800" spc="-5" dirty="0" err="1" smtClean="0">
                <a:latin typeface="Tahoma"/>
                <a:cs typeface="Tahoma"/>
              </a:rPr>
              <a:t>Làm</a:t>
            </a:r>
            <a:r>
              <a:rPr lang="en-US" sz="2800" spc="-5" dirty="0" smtClean="0">
                <a:latin typeface="Tahoma"/>
                <a:cs typeface="Tahoma"/>
              </a:rPr>
              <a:t> </a:t>
            </a:r>
            <a:r>
              <a:rPr lang="en-US" sz="2800" spc="-5" dirty="0" err="1" smtClean="0">
                <a:latin typeface="Tahoma"/>
                <a:cs typeface="Tahoma"/>
              </a:rPr>
              <a:t>thế</a:t>
            </a:r>
            <a:r>
              <a:rPr lang="en-US" sz="2800" spc="-5" dirty="0" smtClean="0">
                <a:latin typeface="Tahoma"/>
                <a:cs typeface="Tahoma"/>
              </a:rPr>
              <a:t> </a:t>
            </a:r>
            <a:r>
              <a:rPr lang="en-US" sz="2800" spc="-5" dirty="0" err="1" smtClean="0">
                <a:latin typeface="Tahoma"/>
                <a:cs typeface="Tahoma"/>
              </a:rPr>
              <a:t>nào</a:t>
            </a:r>
            <a:r>
              <a:rPr lang="en-US" sz="2800" spc="-5" dirty="0" smtClean="0">
                <a:latin typeface="Tahoma"/>
                <a:cs typeface="Tahoma"/>
              </a:rPr>
              <a:t> </a:t>
            </a:r>
            <a:r>
              <a:rPr lang="en-US" sz="2800" spc="-5" dirty="0" err="1" smtClean="0">
                <a:latin typeface="Tahoma"/>
                <a:cs typeface="Tahoma"/>
              </a:rPr>
              <a:t>để</a:t>
            </a:r>
            <a:r>
              <a:rPr lang="en-US" sz="2800" spc="-5" dirty="0" smtClean="0">
                <a:latin typeface="Tahoma"/>
                <a:cs typeface="Tahoma"/>
              </a:rPr>
              <a:t> </a:t>
            </a:r>
            <a:r>
              <a:rPr lang="en-US" sz="2800" spc="-5" dirty="0" err="1" smtClean="0">
                <a:latin typeface="Tahoma"/>
                <a:cs typeface="Tahoma"/>
              </a:rPr>
              <a:t>một</a:t>
            </a:r>
            <a:r>
              <a:rPr lang="en-US" sz="2800" spc="-5" dirty="0" smtClean="0">
                <a:latin typeface="Tahoma"/>
                <a:cs typeface="Tahoma"/>
              </a:rPr>
              <a:t> </a:t>
            </a:r>
            <a:r>
              <a:rPr lang="en-US" sz="2800" spc="-5" dirty="0" err="1" smtClean="0">
                <a:latin typeface="Tahoma"/>
                <a:cs typeface="Tahoma"/>
              </a:rPr>
              <a:t>công</a:t>
            </a:r>
            <a:r>
              <a:rPr lang="en-US" sz="2800" spc="-5" dirty="0" smtClean="0">
                <a:latin typeface="Tahoma"/>
                <a:cs typeface="Tahoma"/>
              </a:rPr>
              <a:t> ty </a:t>
            </a:r>
            <a:r>
              <a:rPr lang="en-US" sz="2800" spc="-5" dirty="0" err="1" smtClean="0">
                <a:latin typeface="Tahoma"/>
                <a:cs typeface="Tahoma"/>
              </a:rPr>
              <a:t>trên</a:t>
            </a:r>
            <a:r>
              <a:rPr lang="en-US" sz="2800" spc="-5" dirty="0" smtClean="0">
                <a:latin typeface="Tahoma"/>
                <a:cs typeface="Tahoma"/>
              </a:rPr>
              <a:t> </a:t>
            </a:r>
            <a:r>
              <a:rPr lang="en-US" sz="2800" spc="-5" dirty="0" err="1" smtClean="0">
                <a:latin typeface="Tahoma"/>
                <a:cs typeface="Tahoma"/>
              </a:rPr>
              <a:t>thực</a:t>
            </a:r>
            <a:r>
              <a:rPr lang="en-US" sz="2800" spc="-5" dirty="0" smtClean="0">
                <a:latin typeface="Tahoma"/>
                <a:cs typeface="Tahoma"/>
              </a:rPr>
              <a:t> </a:t>
            </a:r>
            <a:r>
              <a:rPr lang="en-US" sz="2800" spc="-5" dirty="0" err="1" smtClean="0">
                <a:latin typeface="Tahoma"/>
                <a:cs typeface="Tahoma"/>
              </a:rPr>
              <a:t>tế</a:t>
            </a:r>
            <a:r>
              <a:rPr lang="en-US" sz="2800" spc="-5" dirty="0" smtClean="0">
                <a:latin typeface="Tahoma"/>
                <a:cs typeface="Tahoma"/>
              </a:rPr>
              <a:t> </a:t>
            </a:r>
            <a:r>
              <a:rPr lang="en-US" sz="2800" spc="-5" dirty="0" err="1" smtClean="0">
                <a:latin typeface="Tahoma"/>
                <a:cs typeface="Tahoma"/>
              </a:rPr>
              <a:t>sử</a:t>
            </a:r>
            <a:r>
              <a:rPr lang="en-US" sz="2800" spc="-5" dirty="0" smtClean="0">
                <a:latin typeface="Tahoma"/>
                <a:cs typeface="Tahoma"/>
              </a:rPr>
              <a:t> </a:t>
            </a:r>
            <a:r>
              <a:rPr lang="en-US" sz="2800" spc="-5" dirty="0" err="1" smtClean="0">
                <a:latin typeface="Tahoma"/>
                <a:cs typeface="Tahoma"/>
              </a:rPr>
              <a:t>dụng</a:t>
            </a:r>
            <a:r>
              <a:rPr lang="en-US" sz="2800" spc="-5" dirty="0" smtClean="0">
                <a:latin typeface="Tahoma"/>
                <a:cs typeface="Tahoma"/>
              </a:rPr>
              <a:t> HTTT </a:t>
            </a:r>
            <a:r>
              <a:rPr lang="en-US" sz="2800" spc="-5" dirty="0" err="1" smtClean="0">
                <a:latin typeface="Tahoma"/>
                <a:cs typeface="Tahoma"/>
              </a:rPr>
              <a:t>tạo</a:t>
            </a:r>
            <a:r>
              <a:rPr lang="en-US" sz="2800" spc="-5" dirty="0" smtClean="0">
                <a:latin typeface="Tahoma"/>
                <a:cs typeface="Tahoma"/>
              </a:rPr>
              <a:t> </a:t>
            </a:r>
            <a:r>
              <a:rPr lang="en-US" sz="2800" spc="-5" dirty="0" err="1" smtClean="0">
                <a:latin typeface="Tahoma"/>
                <a:cs typeface="Tahoma"/>
              </a:rPr>
              <a:t>ra</a:t>
            </a:r>
            <a:r>
              <a:rPr lang="en-US" sz="2800" spc="-5" dirty="0" smtClean="0">
                <a:latin typeface="Tahoma"/>
                <a:cs typeface="Tahoma"/>
              </a:rPr>
              <a:t> </a:t>
            </a:r>
            <a:r>
              <a:rPr lang="en-US" sz="2800" spc="-5" dirty="0" err="1" smtClean="0">
                <a:latin typeface="Tahoma"/>
                <a:cs typeface="Tahoma"/>
              </a:rPr>
              <a:t>các</a:t>
            </a:r>
            <a:r>
              <a:rPr lang="en-US" sz="2800" spc="-5" dirty="0" smtClean="0">
                <a:latin typeface="Tahoma"/>
                <a:cs typeface="Tahoma"/>
              </a:rPr>
              <a:t> </a:t>
            </a:r>
            <a:r>
              <a:rPr lang="en-US" sz="2800" spc="-5" dirty="0" err="1" smtClean="0">
                <a:latin typeface="Tahoma"/>
                <a:cs typeface="Tahoma"/>
              </a:rPr>
              <a:t>lợi</a:t>
            </a:r>
            <a:r>
              <a:rPr lang="en-US" sz="2800" spc="-5" dirty="0" smtClean="0">
                <a:latin typeface="Tahoma"/>
                <a:cs typeface="Tahoma"/>
              </a:rPr>
              <a:t> </a:t>
            </a:r>
            <a:r>
              <a:rPr lang="en-US" sz="2800" spc="-5" dirty="0" err="1" smtClean="0">
                <a:latin typeface="Tahoma"/>
                <a:cs typeface="Tahoma"/>
              </a:rPr>
              <a:t>thế</a:t>
            </a:r>
            <a:r>
              <a:rPr lang="en-US" sz="2800" spc="-5" dirty="0" smtClean="0">
                <a:latin typeface="Tahoma"/>
                <a:cs typeface="Tahoma"/>
              </a:rPr>
              <a:t> </a:t>
            </a:r>
            <a:r>
              <a:rPr lang="en-US" sz="2800" spc="-5" dirty="0" err="1" smtClean="0">
                <a:latin typeface="Tahoma"/>
                <a:cs typeface="Tahoma"/>
              </a:rPr>
              <a:t>cạnh</a:t>
            </a:r>
            <a:r>
              <a:rPr lang="en-US" sz="2800" spc="-5" dirty="0" smtClean="0">
                <a:latin typeface="Tahoma"/>
                <a:cs typeface="Tahoma"/>
              </a:rPr>
              <a:t> </a:t>
            </a:r>
            <a:r>
              <a:rPr lang="en-US" sz="2800" spc="-5" dirty="0" err="1" smtClean="0">
                <a:latin typeface="Tahoma"/>
                <a:cs typeface="Tahoma"/>
              </a:rPr>
              <a:t>tranh</a:t>
            </a:r>
            <a:r>
              <a:rPr lang="en-US" sz="2800" spc="-5" dirty="0" smtClean="0">
                <a:latin typeface="Tahoma"/>
                <a:cs typeface="Tahoma"/>
              </a:rPr>
              <a:t>? </a:t>
            </a:r>
            <a:endParaRPr lang="en-US" sz="2800" dirty="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9809" y="2586355"/>
            <a:ext cx="88963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308"/>
                </a:solidFill>
                <a:latin typeface="Arial"/>
                <a:cs typeface="Arial"/>
              </a:rPr>
              <a:t>Fig3-14</a:t>
            </a:r>
            <a:endParaRPr sz="2000">
              <a:latin typeface="Arial"/>
              <a:cs typeface="Arial"/>
            </a:endParaRPr>
          </a:p>
        </p:txBody>
      </p:sp>
      <p:sp>
        <p:nvSpPr>
          <p:cNvPr id="3" name="object 3"/>
          <p:cNvSpPr txBox="1">
            <a:spLocks noGrp="1"/>
          </p:cNvSpPr>
          <p:nvPr>
            <p:ph type="ctrTitle"/>
          </p:nvPr>
        </p:nvSpPr>
        <p:spPr>
          <a:xfrm>
            <a:off x="533400" y="886599"/>
            <a:ext cx="7848600" cy="1121461"/>
          </a:xfrm>
          <a:prstGeom prst="rect">
            <a:avLst/>
          </a:prstGeom>
        </p:spPr>
        <p:txBody>
          <a:bodyPr vert="horz" wrap="square" lIns="0" tIns="13335" rIns="0" bIns="0" rtlCol="0">
            <a:spAutoFit/>
          </a:bodyPr>
          <a:lstStyle/>
          <a:p>
            <a:pPr marL="12700" marR="5080" algn="l">
              <a:lnSpc>
                <a:spcPct val="100000"/>
              </a:lnSpc>
              <a:spcBef>
                <a:spcPts val="105"/>
              </a:spcBef>
            </a:pPr>
            <a:r>
              <a:rPr sz="3600" dirty="0"/>
              <a:t>Công ty ABC: </a:t>
            </a:r>
            <a:r>
              <a:rPr sz="3600" spc="-25" dirty="0"/>
              <a:t>Trang </a:t>
            </a:r>
            <a:r>
              <a:rPr sz="3600" dirty="0"/>
              <a:t>web để chọn</a:t>
            </a:r>
            <a:r>
              <a:rPr sz="3600" spc="-365" dirty="0"/>
              <a:t> </a:t>
            </a:r>
            <a:r>
              <a:rPr sz="3600" spc="-5" dirty="0"/>
              <a:t>người  nhận </a:t>
            </a:r>
            <a:r>
              <a:rPr sz="3600" dirty="0"/>
              <a:t>từ </a:t>
            </a:r>
            <a:r>
              <a:rPr sz="3600" spc="-5" dirty="0"/>
              <a:t>hồ </a:t>
            </a:r>
            <a:r>
              <a:rPr sz="3600" dirty="0"/>
              <a:t>sơ khách</a:t>
            </a:r>
            <a:r>
              <a:rPr sz="3600" spc="-85" dirty="0"/>
              <a:t> </a:t>
            </a:r>
            <a:r>
              <a:rPr sz="3600" spc="-5" dirty="0"/>
              <a:t>hàng</a:t>
            </a:r>
          </a:p>
        </p:txBody>
      </p:sp>
      <p:sp>
        <p:nvSpPr>
          <p:cNvPr id="6" name="object 6"/>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26</a:t>
            </a:fld>
            <a:endParaRPr spc="-5" dirty="0"/>
          </a:p>
        </p:txBody>
      </p:sp>
      <p:sp>
        <p:nvSpPr>
          <p:cNvPr id="4" name="object 4"/>
          <p:cNvSpPr/>
          <p:nvPr/>
        </p:nvSpPr>
        <p:spPr>
          <a:xfrm>
            <a:off x="1219200" y="2082374"/>
            <a:ext cx="6731000" cy="42433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47700" y="685800"/>
            <a:ext cx="7886700" cy="1325563"/>
          </a:xfrm>
          <a:prstGeom prst="rect">
            <a:avLst/>
          </a:prstGeom>
        </p:spPr>
        <p:txBody>
          <a:bodyPr vert="horz" wrap="square" lIns="0" tIns="13335" rIns="0" bIns="0" rtlCol="0">
            <a:spAutoFit/>
          </a:bodyPr>
          <a:lstStyle/>
          <a:p>
            <a:pPr marL="12700" marR="5080">
              <a:lnSpc>
                <a:spcPct val="100000"/>
              </a:lnSpc>
              <a:spcBef>
                <a:spcPts val="105"/>
              </a:spcBef>
            </a:pPr>
            <a:r>
              <a:rPr dirty="0"/>
              <a:t>Công ty ABC: </a:t>
            </a:r>
            <a:r>
              <a:rPr spc="-25" dirty="0"/>
              <a:t>Trang </a:t>
            </a:r>
            <a:r>
              <a:rPr dirty="0"/>
              <a:t>web để Chọn </a:t>
            </a:r>
            <a:r>
              <a:rPr spc="-5" dirty="0"/>
              <a:t>Liên</a:t>
            </a:r>
            <a:r>
              <a:rPr spc="-405" dirty="0"/>
              <a:t> </a:t>
            </a:r>
            <a:r>
              <a:rPr spc="-5" dirty="0"/>
              <a:t>lạc  </a:t>
            </a:r>
            <a:r>
              <a:rPr dirty="0"/>
              <a:t>từ </a:t>
            </a:r>
            <a:r>
              <a:rPr spc="-5" dirty="0"/>
              <a:t>hồ </a:t>
            </a:r>
            <a:r>
              <a:rPr dirty="0"/>
              <a:t>sơ khách</a:t>
            </a:r>
            <a:r>
              <a:rPr spc="-45" dirty="0"/>
              <a:t> </a:t>
            </a:r>
            <a:r>
              <a:rPr spc="-5" dirty="0"/>
              <a:t>hàng</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27</a:t>
            </a:fld>
            <a:endParaRPr spc="-5" dirty="0"/>
          </a:p>
        </p:txBody>
      </p:sp>
      <p:sp>
        <p:nvSpPr>
          <p:cNvPr id="6" name="object 6"/>
          <p:cNvSpPr/>
          <p:nvPr/>
        </p:nvSpPr>
        <p:spPr>
          <a:xfrm>
            <a:off x="1085850" y="1888770"/>
            <a:ext cx="6972300" cy="42957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dirty="0"/>
              <a:t>Công ty ABC: </a:t>
            </a:r>
            <a:r>
              <a:rPr spc="-25" dirty="0"/>
              <a:t>Trang </a:t>
            </a:r>
            <a:r>
              <a:rPr dirty="0"/>
              <a:t>web để xác </a:t>
            </a:r>
            <a:r>
              <a:rPr spc="-5" dirty="0"/>
              <a:t>định</a:t>
            </a:r>
            <a:r>
              <a:rPr spc="-395" dirty="0"/>
              <a:t> </a:t>
            </a:r>
            <a:r>
              <a:rPr dirty="0"/>
              <a:t>việc  khai báo</a:t>
            </a:r>
            <a:r>
              <a:rPr spc="-40" dirty="0"/>
              <a:t> </a:t>
            </a:r>
            <a:r>
              <a:rPr dirty="0"/>
              <a:t>Email</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28</a:t>
            </a:fld>
            <a:endParaRPr spc="-5" dirty="0"/>
          </a:p>
        </p:txBody>
      </p:sp>
      <p:sp>
        <p:nvSpPr>
          <p:cNvPr id="6" name="object 6"/>
          <p:cNvSpPr/>
          <p:nvPr/>
        </p:nvSpPr>
        <p:spPr>
          <a:xfrm>
            <a:off x="1295400" y="1614487"/>
            <a:ext cx="6629400" cy="43973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09600" y="579120"/>
            <a:ext cx="7272020" cy="1002030"/>
          </a:xfrm>
          <a:prstGeom prst="rect">
            <a:avLst/>
          </a:prstGeom>
        </p:spPr>
        <p:txBody>
          <a:bodyPr vert="horz" wrap="square" lIns="0" tIns="13335" rIns="0" bIns="0" rtlCol="0">
            <a:spAutoFit/>
          </a:bodyPr>
          <a:lstStyle/>
          <a:p>
            <a:pPr marL="12700" marR="5080">
              <a:lnSpc>
                <a:spcPct val="100000"/>
              </a:lnSpc>
              <a:spcBef>
                <a:spcPts val="105"/>
              </a:spcBef>
            </a:pPr>
            <a:r>
              <a:rPr dirty="0"/>
              <a:t>Công ty ABC: </a:t>
            </a:r>
            <a:r>
              <a:rPr spc="-25" dirty="0"/>
              <a:t>Trang </a:t>
            </a:r>
            <a:r>
              <a:rPr dirty="0"/>
              <a:t>web để in một</a:t>
            </a:r>
            <a:r>
              <a:rPr spc="-390" dirty="0"/>
              <a:t> </a:t>
            </a:r>
            <a:r>
              <a:rPr spc="-5" dirty="0"/>
              <a:t>nhãn  </a:t>
            </a:r>
            <a:r>
              <a:rPr dirty="0"/>
              <a:t>vận</a:t>
            </a:r>
            <a:r>
              <a:rPr spc="-20" dirty="0"/>
              <a:t> </a:t>
            </a:r>
            <a:r>
              <a:rPr dirty="0"/>
              <a:t>chuyển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29</a:t>
            </a:fld>
            <a:endParaRPr spc="-5" dirty="0"/>
          </a:p>
        </p:txBody>
      </p:sp>
      <p:sp>
        <p:nvSpPr>
          <p:cNvPr id="6" name="object 6"/>
          <p:cNvSpPr/>
          <p:nvPr/>
        </p:nvSpPr>
        <p:spPr>
          <a:xfrm>
            <a:off x="1143000" y="1581150"/>
            <a:ext cx="6477000" cy="44989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955405" cy="6197600"/>
            <a:chOff x="-12700" y="0"/>
            <a:chExt cx="8955405" cy="6197600"/>
          </a:xfrm>
        </p:grpSpPr>
        <p:sp>
          <p:nvSpPr>
            <p:cNvPr id="3" name="object 3"/>
            <p:cNvSpPr/>
            <p:nvPr/>
          </p:nvSpPr>
          <p:spPr>
            <a:xfrm>
              <a:off x="500037" y="966724"/>
              <a:ext cx="8394700" cy="605155"/>
            </a:xfrm>
            <a:custGeom>
              <a:avLst/>
              <a:gdLst/>
              <a:ahLst/>
              <a:cxnLst/>
              <a:rect l="l" t="t" r="r" b="b"/>
              <a:pathLst>
                <a:path w="8394700" h="605155">
                  <a:moveTo>
                    <a:pt x="8287600" y="0"/>
                  </a:moveTo>
                  <a:lnTo>
                    <a:pt x="106730" y="0"/>
                  </a:lnTo>
                  <a:lnTo>
                    <a:pt x="85811" y="1962"/>
                  </a:lnTo>
                  <a:lnTo>
                    <a:pt x="47516" y="16984"/>
                  </a:lnTo>
                  <a:lnTo>
                    <a:pt x="17927" y="44956"/>
                  </a:lnTo>
                  <a:lnTo>
                    <a:pt x="2068" y="81115"/>
                  </a:lnTo>
                  <a:lnTo>
                    <a:pt x="0" y="100837"/>
                  </a:lnTo>
                  <a:lnTo>
                    <a:pt x="0" y="504063"/>
                  </a:lnTo>
                  <a:lnTo>
                    <a:pt x="8121" y="542686"/>
                  </a:lnTo>
                  <a:lnTo>
                    <a:pt x="31254" y="575310"/>
                  </a:lnTo>
                  <a:lnTo>
                    <a:pt x="65887" y="597201"/>
                  </a:lnTo>
                  <a:lnTo>
                    <a:pt x="106730" y="604901"/>
                  </a:lnTo>
                  <a:lnTo>
                    <a:pt x="8287600" y="604901"/>
                  </a:lnTo>
                  <a:lnTo>
                    <a:pt x="8328479" y="597201"/>
                  </a:lnTo>
                  <a:lnTo>
                    <a:pt x="8363165" y="575310"/>
                  </a:lnTo>
                  <a:lnTo>
                    <a:pt x="8386264" y="542686"/>
                  </a:lnTo>
                  <a:lnTo>
                    <a:pt x="8394407" y="504063"/>
                  </a:lnTo>
                  <a:lnTo>
                    <a:pt x="8394407" y="100837"/>
                  </a:lnTo>
                  <a:lnTo>
                    <a:pt x="8386264" y="62309"/>
                  </a:lnTo>
                  <a:lnTo>
                    <a:pt x="8363165" y="29590"/>
                  </a:lnTo>
                  <a:lnTo>
                    <a:pt x="8328479" y="7699"/>
                  </a:lnTo>
                  <a:lnTo>
                    <a:pt x="8287600" y="0"/>
                  </a:lnTo>
                  <a:close/>
                </a:path>
              </a:pathLst>
            </a:custGeom>
            <a:solidFill>
              <a:srgbClr val="003185"/>
            </a:solidFill>
          </p:spPr>
          <p:txBody>
            <a:bodyPr wrap="square" lIns="0" tIns="0" rIns="0" bIns="0" rtlCol="0"/>
            <a:lstStyle/>
            <a:p>
              <a:endParaRPr/>
            </a:p>
          </p:txBody>
        </p:sp>
        <p:sp>
          <p:nvSpPr>
            <p:cNvPr id="4" name="object 4"/>
            <p:cNvSpPr/>
            <p:nvPr/>
          </p:nvSpPr>
          <p:spPr>
            <a:xfrm>
              <a:off x="500037" y="966724"/>
              <a:ext cx="8394700" cy="605155"/>
            </a:xfrm>
            <a:custGeom>
              <a:avLst/>
              <a:gdLst/>
              <a:ahLst/>
              <a:cxnLst/>
              <a:rect l="l" t="t" r="r" b="b"/>
              <a:pathLst>
                <a:path w="8394700" h="605155">
                  <a:moveTo>
                    <a:pt x="0" y="100837"/>
                  </a:moveTo>
                  <a:lnTo>
                    <a:pt x="8121" y="62309"/>
                  </a:lnTo>
                  <a:lnTo>
                    <a:pt x="31254" y="29590"/>
                  </a:lnTo>
                  <a:lnTo>
                    <a:pt x="65887" y="7699"/>
                  </a:lnTo>
                  <a:lnTo>
                    <a:pt x="106730" y="0"/>
                  </a:lnTo>
                  <a:lnTo>
                    <a:pt x="8287600" y="0"/>
                  </a:lnTo>
                  <a:lnTo>
                    <a:pt x="8328479" y="7699"/>
                  </a:lnTo>
                  <a:lnTo>
                    <a:pt x="8363165" y="29590"/>
                  </a:lnTo>
                  <a:lnTo>
                    <a:pt x="8386264" y="62309"/>
                  </a:lnTo>
                  <a:lnTo>
                    <a:pt x="8394407" y="100837"/>
                  </a:lnTo>
                  <a:lnTo>
                    <a:pt x="8394407" y="504063"/>
                  </a:lnTo>
                  <a:lnTo>
                    <a:pt x="8386264" y="542686"/>
                  </a:lnTo>
                  <a:lnTo>
                    <a:pt x="8363165" y="575310"/>
                  </a:lnTo>
                  <a:lnTo>
                    <a:pt x="8328479" y="597201"/>
                  </a:lnTo>
                  <a:lnTo>
                    <a:pt x="8287600" y="604901"/>
                  </a:lnTo>
                  <a:lnTo>
                    <a:pt x="106730" y="604901"/>
                  </a:lnTo>
                  <a:lnTo>
                    <a:pt x="65887" y="597201"/>
                  </a:lnTo>
                  <a:lnTo>
                    <a:pt x="31254" y="575310"/>
                  </a:lnTo>
                  <a:lnTo>
                    <a:pt x="8121" y="542686"/>
                  </a:lnTo>
                  <a:lnTo>
                    <a:pt x="0" y="504063"/>
                  </a:lnTo>
                  <a:lnTo>
                    <a:pt x="0" y="100837"/>
                  </a:lnTo>
                  <a:close/>
                </a:path>
              </a:pathLst>
            </a:custGeom>
            <a:ln w="25399">
              <a:solidFill>
                <a:srgbClr val="FFFFFF"/>
              </a:solidFill>
            </a:ln>
          </p:spPr>
          <p:txBody>
            <a:bodyPr wrap="square" lIns="0" tIns="0" rIns="0" bIns="0" rtlCol="0"/>
            <a:lstStyle/>
            <a:p>
              <a:endParaRPr/>
            </a:p>
          </p:txBody>
        </p:sp>
        <p:sp>
          <p:nvSpPr>
            <p:cNvPr id="5" name="object 5"/>
            <p:cNvSpPr/>
            <p:nvPr/>
          </p:nvSpPr>
          <p:spPr>
            <a:xfrm>
              <a:off x="500037" y="1612900"/>
              <a:ext cx="8394700" cy="605155"/>
            </a:xfrm>
            <a:custGeom>
              <a:avLst/>
              <a:gdLst/>
              <a:ahLst/>
              <a:cxnLst/>
              <a:rect l="l" t="t" r="r" b="b"/>
              <a:pathLst>
                <a:path w="8394700" h="605155">
                  <a:moveTo>
                    <a:pt x="8287600" y="0"/>
                  </a:moveTo>
                  <a:lnTo>
                    <a:pt x="106730" y="0"/>
                  </a:lnTo>
                  <a:lnTo>
                    <a:pt x="85811" y="1942"/>
                  </a:lnTo>
                  <a:lnTo>
                    <a:pt x="47516" y="16877"/>
                  </a:lnTo>
                  <a:lnTo>
                    <a:pt x="17927" y="44830"/>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6" name="object 6"/>
            <p:cNvSpPr/>
            <p:nvPr/>
          </p:nvSpPr>
          <p:spPr>
            <a:xfrm>
              <a:off x="500037" y="1612900"/>
              <a:ext cx="8394700" cy="605155"/>
            </a:xfrm>
            <a:custGeom>
              <a:avLst/>
              <a:gdLst/>
              <a:ahLst/>
              <a:cxnLst/>
              <a:rect l="l" t="t" r="r" b="b"/>
              <a:pathLst>
                <a:path w="8394700" h="605155">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7" name="object 7"/>
            <p:cNvSpPr/>
            <p:nvPr/>
          </p:nvSpPr>
          <p:spPr>
            <a:xfrm>
              <a:off x="500037" y="2263775"/>
              <a:ext cx="8394700" cy="605155"/>
            </a:xfrm>
            <a:custGeom>
              <a:avLst/>
              <a:gdLst/>
              <a:ahLst/>
              <a:cxnLst/>
              <a:rect l="l" t="t" r="r" b="b"/>
              <a:pathLst>
                <a:path w="8394700" h="605155">
                  <a:moveTo>
                    <a:pt x="8287600" y="0"/>
                  </a:moveTo>
                  <a:lnTo>
                    <a:pt x="106730" y="0"/>
                  </a:lnTo>
                  <a:lnTo>
                    <a:pt x="85811" y="1942"/>
                  </a:lnTo>
                  <a:lnTo>
                    <a:pt x="47516" y="16877"/>
                  </a:lnTo>
                  <a:lnTo>
                    <a:pt x="17927" y="44830"/>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8" name="object 8"/>
            <p:cNvSpPr/>
            <p:nvPr/>
          </p:nvSpPr>
          <p:spPr>
            <a:xfrm>
              <a:off x="500037" y="2263775"/>
              <a:ext cx="8394700" cy="605155"/>
            </a:xfrm>
            <a:custGeom>
              <a:avLst/>
              <a:gdLst/>
              <a:ahLst/>
              <a:cxnLst/>
              <a:rect l="l" t="t" r="r" b="b"/>
              <a:pathLst>
                <a:path w="8394700" h="605155">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9" name="object 9"/>
            <p:cNvSpPr/>
            <p:nvPr/>
          </p:nvSpPr>
          <p:spPr>
            <a:xfrm>
              <a:off x="500037" y="2914650"/>
              <a:ext cx="8394700" cy="605155"/>
            </a:xfrm>
            <a:custGeom>
              <a:avLst/>
              <a:gdLst/>
              <a:ahLst/>
              <a:cxnLst/>
              <a:rect l="l" t="t" r="r" b="b"/>
              <a:pathLst>
                <a:path w="8394700" h="605154">
                  <a:moveTo>
                    <a:pt x="8287600" y="0"/>
                  </a:moveTo>
                  <a:lnTo>
                    <a:pt x="106730" y="0"/>
                  </a:lnTo>
                  <a:lnTo>
                    <a:pt x="85811" y="1942"/>
                  </a:lnTo>
                  <a:lnTo>
                    <a:pt x="47516" y="16877"/>
                  </a:lnTo>
                  <a:lnTo>
                    <a:pt x="17927" y="44830"/>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10" name="object 10"/>
            <p:cNvSpPr/>
            <p:nvPr/>
          </p:nvSpPr>
          <p:spPr>
            <a:xfrm>
              <a:off x="500037" y="2914650"/>
              <a:ext cx="8394700" cy="605155"/>
            </a:xfrm>
            <a:custGeom>
              <a:avLst/>
              <a:gdLst/>
              <a:ahLst/>
              <a:cxnLst/>
              <a:rect l="l" t="t" r="r" b="b"/>
              <a:pathLst>
                <a:path w="8394700" h="605154">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11" name="object 11"/>
            <p:cNvSpPr/>
            <p:nvPr/>
          </p:nvSpPr>
          <p:spPr>
            <a:xfrm>
              <a:off x="500037" y="3565525"/>
              <a:ext cx="8394700" cy="605155"/>
            </a:xfrm>
            <a:custGeom>
              <a:avLst/>
              <a:gdLst/>
              <a:ahLst/>
              <a:cxnLst/>
              <a:rect l="l" t="t" r="r" b="b"/>
              <a:pathLst>
                <a:path w="8394700" h="605154">
                  <a:moveTo>
                    <a:pt x="8287600" y="0"/>
                  </a:moveTo>
                  <a:lnTo>
                    <a:pt x="106730" y="0"/>
                  </a:lnTo>
                  <a:lnTo>
                    <a:pt x="85811" y="1942"/>
                  </a:lnTo>
                  <a:lnTo>
                    <a:pt x="47516" y="16877"/>
                  </a:lnTo>
                  <a:lnTo>
                    <a:pt x="17927" y="44830"/>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12" name="object 12"/>
            <p:cNvSpPr/>
            <p:nvPr/>
          </p:nvSpPr>
          <p:spPr>
            <a:xfrm>
              <a:off x="500037" y="3565525"/>
              <a:ext cx="8394700" cy="605155"/>
            </a:xfrm>
            <a:custGeom>
              <a:avLst/>
              <a:gdLst/>
              <a:ahLst/>
              <a:cxnLst/>
              <a:rect l="l" t="t" r="r" b="b"/>
              <a:pathLst>
                <a:path w="8394700" h="605154">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13" name="object 13"/>
            <p:cNvSpPr/>
            <p:nvPr/>
          </p:nvSpPr>
          <p:spPr>
            <a:xfrm>
              <a:off x="500037" y="4216400"/>
              <a:ext cx="8394700" cy="605155"/>
            </a:xfrm>
            <a:custGeom>
              <a:avLst/>
              <a:gdLst/>
              <a:ahLst/>
              <a:cxnLst/>
              <a:rect l="l" t="t" r="r" b="b"/>
              <a:pathLst>
                <a:path w="8394700" h="605154">
                  <a:moveTo>
                    <a:pt x="8287600" y="0"/>
                  </a:moveTo>
                  <a:lnTo>
                    <a:pt x="106730" y="0"/>
                  </a:lnTo>
                  <a:lnTo>
                    <a:pt x="85811" y="1942"/>
                  </a:lnTo>
                  <a:lnTo>
                    <a:pt x="47516" y="16877"/>
                  </a:lnTo>
                  <a:lnTo>
                    <a:pt x="17927" y="44831"/>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14" name="object 14"/>
            <p:cNvSpPr/>
            <p:nvPr/>
          </p:nvSpPr>
          <p:spPr>
            <a:xfrm>
              <a:off x="500037" y="4216400"/>
              <a:ext cx="8394700" cy="605155"/>
            </a:xfrm>
            <a:custGeom>
              <a:avLst/>
              <a:gdLst/>
              <a:ahLst/>
              <a:cxnLst/>
              <a:rect l="l" t="t" r="r" b="b"/>
              <a:pathLst>
                <a:path w="8394700" h="605154">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15" name="object 15"/>
            <p:cNvSpPr/>
            <p:nvPr/>
          </p:nvSpPr>
          <p:spPr>
            <a:xfrm>
              <a:off x="500037" y="4867275"/>
              <a:ext cx="8394700" cy="605155"/>
            </a:xfrm>
            <a:custGeom>
              <a:avLst/>
              <a:gdLst/>
              <a:ahLst/>
              <a:cxnLst/>
              <a:rect l="l" t="t" r="r" b="b"/>
              <a:pathLst>
                <a:path w="8394700" h="605154">
                  <a:moveTo>
                    <a:pt x="8287600" y="0"/>
                  </a:moveTo>
                  <a:lnTo>
                    <a:pt x="106730" y="0"/>
                  </a:lnTo>
                  <a:lnTo>
                    <a:pt x="85811" y="1942"/>
                  </a:lnTo>
                  <a:lnTo>
                    <a:pt x="47516" y="16877"/>
                  </a:lnTo>
                  <a:lnTo>
                    <a:pt x="17927" y="44831"/>
                  </a:lnTo>
                  <a:lnTo>
                    <a:pt x="2068" y="81041"/>
                  </a:lnTo>
                  <a:lnTo>
                    <a:pt x="0" y="100837"/>
                  </a:lnTo>
                  <a:lnTo>
                    <a:pt x="0" y="504063"/>
                  </a:lnTo>
                  <a:lnTo>
                    <a:pt x="8121" y="542591"/>
                  </a:lnTo>
                  <a:lnTo>
                    <a:pt x="31254" y="575310"/>
                  </a:lnTo>
                  <a:lnTo>
                    <a:pt x="65887" y="597138"/>
                  </a:lnTo>
                  <a:lnTo>
                    <a:pt x="106730" y="604774"/>
                  </a:lnTo>
                  <a:lnTo>
                    <a:pt x="8287600" y="604774"/>
                  </a:lnTo>
                  <a:lnTo>
                    <a:pt x="8328479" y="597138"/>
                  </a:lnTo>
                  <a:lnTo>
                    <a:pt x="8363165" y="575310"/>
                  </a:lnTo>
                  <a:lnTo>
                    <a:pt x="8386264" y="542591"/>
                  </a:lnTo>
                  <a:lnTo>
                    <a:pt x="8394407" y="504063"/>
                  </a:lnTo>
                  <a:lnTo>
                    <a:pt x="8394407" y="100837"/>
                  </a:lnTo>
                  <a:lnTo>
                    <a:pt x="8386264" y="62198"/>
                  </a:lnTo>
                  <a:lnTo>
                    <a:pt x="8363165" y="29463"/>
                  </a:lnTo>
                  <a:lnTo>
                    <a:pt x="8328479" y="7635"/>
                  </a:lnTo>
                  <a:lnTo>
                    <a:pt x="8287600" y="0"/>
                  </a:lnTo>
                  <a:close/>
                </a:path>
              </a:pathLst>
            </a:custGeom>
            <a:solidFill>
              <a:srgbClr val="003185"/>
            </a:solidFill>
          </p:spPr>
          <p:txBody>
            <a:bodyPr wrap="square" lIns="0" tIns="0" rIns="0" bIns="0" rtlCol="0"/>
            <a:lstStyle/>
            <a:p>
              <a:endParaRPr/>
            </a:p>
          </p:txBody>
        </p:sp>
        <p:sp>
          <p:nvSpPr>
            <p:cNvPr id="16" name="object 16"/>
            <p:cNvSpPr/>
            <p:nvPr/>
          </p:nvSpPr>
          <p:spPr>
            <a:xfrm>
              <a:off x="500037" y="4867275"/>
              <a:ext cx="8394700" cy="605155"/>
            </a:xfrm>
            <a:custGeom>
              <a:avLst/>
              <a:gdLst/>
              <a:ahLst/>
              <a:cxnLst/>
              <a:rect l="l" t="t" r="r" b="b"/>
              <a:pathLst>
                <a:path w="8394700" h="605154">
                  <a:moveTo>
                    <a:pt x="0" y="100837"/>
                  </a:moveTo>
                  <a:lnTo>
                    <a:pt x="8121" y="62198"/>
                  </a:lnTo>
                  <a:lnTo>
                    <a:pt x="31254" y="29463"/>
                  </a:lnTo>
                  <a:lnTo>
                    <a:pt x="65887" y="7635"/>
                  </a:lnTo>
                  <a:lnTo>
                    <a:pt x="106730" y="0"/>
                  </a:lnTo>
                  <a:lnTo>
                    <a:pt x="8287600" y="0"/>
                  </a:lnTo>
                  <a:lnTo>
                    <a:pt x="8328479" y="7635"/>
                  </a:lnTo>
                  <a:lnTo>
                    <a:pt x="8363165" y="29463"/>
                  </a:lnTo>
                  <a:lnTo>
                    <a:pt x="8386264" y="62198"/>
                  </a:lnTo>
                  <a:lnTo>
                    <a:pt x="8394407" y="100837"/>
                  </a:lnTo>
                  <a:lnTo>
                    <a:pt x="8394407" y="504063"/>
                  </a:lnTo>
                  <a:lnTo>
                    <a:pt x="8386264" y="542591"/>
                  </a:lnTo>
                  <a:lnTo>
                    <a:pt x="8363165" y="575310"/>
                  </a:lnTo>
                  <a:lnTo>
                    <a:pt x="8328479" y="597138"/>
                  </a:lnTo>
                  <a:lnTo>
                    <a:pt x="8287600" y="604774"/>
                  </a:lnTo>
                  <a:lnTo>
                    <a:pt x="106730" y="604774"/>
                  </a:lnTo>
                  <a:lnTo>
                    <a:pt x="65887" y="597138"/>
                  </a:lnTo>
                  <a:lnTo>
                    <a:pt x="31254" y="575310"/>
                  </a:lnTo>
                  <a:lnTo>
                    <a:pt x="8121" y="542591"/>
                  </a:lnTo>
                  <a:lnTo>
                    <a:pt x="0" y="504063"/>
                  </a:lnTo>
                  <a:lnTo>
                    <a:pt x="0" y="100837"/>
                  </a:lnTo>
                  <a:close/>
                </a:path>
              </a:pathLst>
            </a:custGeom>
            <a:ln w="25400">
              <a:solidFill>
                <a:srgbClr val="FFFFFF"/>
              </a:solidFill>
            </a:ln>
          </p:spPr>
          <p:txBody>
            <a:bodyPr wrap="square" lIns="0" tIns="0" rIns="0" bIns="0" rtlCol="0"/>
            <a:lstStyle/>
            <a:p>
              <a:endParaRPr/>
            </a:p>
          </p:txBody>
        </p:sp>
        <p:sp>
          <p:nvSpPr>
            <p:cNvPr id="17" name="object 17"/>
            <p:cNvSpPr/>
            <p:nvPr/>
          </p:nvSpPr>
          <p:spPr>
            <a:xfrm>
              <a:off x="535317" y="5538851"/>
              <a:ext cx="8394700" cy="605155"/>
            </a:xfrm>
            <a:custGeom>
              <a:avLst/>
              <a:gdLst/>
              <a:ahLst/>
              <a:cxnLst/>
              <a:rect l="l" t="t" r="r" b="b"/>
              <a:pathLst>
                <a:path w="8394700" h="605154">
                  <a:moveTo>
                    <a:pt x="8287626" y="0"/>
                  </a:moveTo>
                  <a:lnTo>
                    <a:pt x="106743" y="0"/>
                  </a:lnTo>
                  <a:lnTo>
                    <a:pt x="85822" y="1942"/>
                  </a:lnTo>
                  <a:lnTo>
                    <a:pt x="47523" y="16877"/>
                  </a:lnTo>
                  <a:lnTo>
                    <a:pt x="17937" y="44828"/>
                  </a:lnTo>
                  <a:lnTo>
                    <a:pt x="2070" y="81004"/>
                  </a:lnTo>
                  <a:lnTo>
                    <a:pt x="0" y="100761"/>
                  </a:lnTo>
                  <a:lnTo>
                    <a:pt x="0" y="503986"/>
                  </a:lnTo>
                  <a:lnTo>
                    <a:pt x="8123" y="542563"/>
                  </a:lnTo>
                  <a:lnTo>
                    <a:pt x="31267" y="575271"/>
                  </a:lnTo>
                  <a:lnTo>
                    <a:pt x="65895" y="597115"/>
                  </a:lnTo>
                  <a:lnTo>
                    <a:pt x="106743" y="604786"/>
                  </a:lnTo>
                  <a:lnTo>
                    <a:pt x="8287626" y="604786"/>
                  </a:lnTo>
                  <a:lnTo>
                    <a:pt x="8328504" y="597115"/>
                  </a:lnTo>
                  <a:lnTo>
                    <a:pt x="8363191" y="575271"/>
                  </a:lnTo>
                  <a:lnTo>
                    <a:pt x="8386289" y="542563"/>
                  </a:lnTo>
                  <a:lnTo>
                    <a:pt x="8394433" y="503986"/>
                  </a:lnTo>
                  <a:lnTo>
                    <a:pt x="8394433" y="100761"/>
                  </a:lnTo>
                  <a:lnTo>
                    <a:pt x="8386289" y="62183"/>
                  </a:lnTo>
                  <a:lnTo>
                    <a:pt x="8363191" y="29464"/>
                  </a:lnTo>
                  <a:lnTo>
                    <a:pt x="8328504" y="7635"/>
                  </a:lnTo>
                  <a:lnTo>
                    <a:pt x="8287626" y="0"/>
                  </a:lnTo>
                  <a:close/>
                </a:path>
              </a:pathLst>
            </a:custGeom>
            <a:solidFill>
              <a:srgbClr val="003185"/>
            </a:solidFill>
          </p:spPr>
          <p:txBody>
            <a:bodyPr wrap="square" lIns="0" tIns="0" rIns="0" bIns="0" rtlCol="0"/>
            <a:lstStyle/>
            <a:p>
              <a:endParaRPr/>
            </a:p>
          </p:txBody>
        </p:sp>
        <p:sp>
          <p:nvSpPr>
            <p:cNvPr id="18" name="object 18"/>
            <p:cNvSpPr/>
            <p:nvPr/>
          </p:nvSpPr>
          <p:spPr>
            <a:xfrm>
              <a:off x="535317" y="5538851"/>
              <a:ext cx="8394700" cy="605155"/>
            </a:xfrm>
            <a:custGeom>
              <a:avLst/>
              <a:gdLst/>
              <a:ahLst/>
              <a:cxnLst/>
              <a:rect l="l" t="t" r="r" b="b"/>
              <a:pathLst>
                <a:path w="8394700" h="605154">
                  <a:moveTo>
                    <a:pt x="0" y="100761"/>
                  </a:moveTo>
                  <a:lnTo>
                    <a:pt x="8128" y="62183"/>
                  </a:lnTo>
                  <a:lnTo>
                    <a:pt x="31267" y="29464"/>
                  </a:lnTo>
                  <a:lnTo>
                    <a:pt x="65895" y="7635"/>
                  </a:lnTo>
                  <a:lnTo>
                    <a:pt x="106743" y="0"/>
                  </a:lnTo>
                  <a:lnTo>
                    <a:pt x="8287626" y="0"/>
                  </a:lnTo>
                  <a:lnTo>
                    <a:pt x="8328504" y="7635"/>
                  </a:lnTo>
                  <a:lnTo>
                    <a:pt x="8363191" y="29464"/>
                  </a:lnTo>
                  <a:lnTo>
                    <a:pt x="8386289" y="62183"/>
                  </a:lnTo>
                  <a:lnTo>
                    <a:pt x="8394433" y="100761"/>
                  </a:lnTo>
                  <a:lnTo>
                    <a:pt x="8394433" y="503986"/>
                  </a:lnTo>
                  <a:lnTo>
                    <a:pt x="8386289" y="542563"/>
                  </a:lnTo>
                  <a:lnTo>
                    <a:pt x="8363191" y="575271"/>
                  </a:lnTo>
                  <a:lnTo>
                    <a:pt x="8328504" y="597115"/>
                  </a:lnTo>
                  <a:lnTo>
                    <a:pt x="8287626" y="604786"/>
                  </a:lnTo>
                  <a:lnTo>
                    <a:pt x="106743" y="604786"/>
                  </a:lnTo>
                  <a:lnTo>
                    <a:pt x="65895" y="597115"/>
                  </a:lnTo>
                  <a:lnTo>
                    <a:pt x="31267" y="575271"/>
                  </a:lnTo>
                  <a:lnTo>
                    <a:pt x="8123" y="542563"/>
                  </a:lnTo>
                  <a:lnTo>
                    <a:pt x="0" y="503986"/>
                  </a:lnTo>
                  <a:lnTo>
                    <a:pt x="0" y="100761"/>
                  </a:lnTo>
                  <a:close/>
                </a:path>
              </a:pathLst>
            </a:custGeom>
            <a:ln w="25399">
              <a:solidFill>
                <a:srgbClr val="FFFFFF"/>
              </a:solidFill>
            </a:ln>
          </p:spPr>
          <p:txBody>
            <a:bodyPr wrap="square" lIns="0" tIns="0" rIns="0" bIns="0" rtlCol="0"/>
            <a:lstStyle/>
            <a:p>
              <a:endParaRPr/>
            </a:p>
          </p:txBody>
        </p:sp>
      </p:grpSp>
      <p:sp>
        <p:nvSpPr>
          <p:cNvPr id="19" name="object 19"/>
          <p:cNvSpPr txBox="1"/>
          <p:nvPr/>
        </p:nvSpPr>
        <p:spPr>
          <a:xfrm>
            <a:off x="578002" y="1081532"/>
            <a:ext cx="8164830" cy="4986622"/>
          </a:xfrm>
          <a:prstGeom prst="rect">
            <a:avLst/>
          </a:prstGeom>
        </p:spPr>
        <p:txBody>
          <a:bodyPr vert="horz" wrap="square" lIns="0" tIns="13335" rIns="0" bIns="0" rtlCol="0">
            <a:spAutoFit/>
          </a:bodyPr>
          <a:lstStyle/>
          <a:p>
            <a:pPr marL="12700">
              <a:lnSpc>
                <a:spcPct val="100000"/>
              </a:lnSpc>
              <a:spcBef>
                <a:spcPts val="105"/>
              </a:spcBef>
              <a:tabLst>
                <a:tab pos="629285" algn="l"/>
              </a:tabLst>
            </a:pPr>
            <a:r>
              <a:rPr sz="2000" b="1" dirty="0">
                <a:solidFill>
                  <a:srgbClr val="FFFFFF"/>
                </a:solidFill>
                <a:latin typeface="Arial"/>
                <a:cs typeface="Arial"/>
              </a:rPr>
              <a:t>Q1	</a:t>
            </a:r>
            <a:r>
              <a:rPr sz="2000" b="1" spc="-5" dirty="0">
                <a:solidFill>
                  <a:srgbClr val="FFFFFF"/>
                </a:solidFill>
                <a:latin typeface="Arial"/>
                <a:cs typeface="Arial"/>
              </a:rPr>
              <a:t>Chiến </a:t>
            </a:r>
            <a:r>
              <a:rPr sz="2000" b="1" dirty="0">
                <a:solidFill>
                  <a:srgbClr val="FFFFFF"/>
                </a:solidFill>
                <a:latin typeface="Arial"/>
                <a:cs typeface="Arial"/>
              </a:rPr>
              <a:t>lược tổ </a:t>
            </a:r>
            <a:r>
              <a:rPr sz="2000" b="1" spc="-5" dirty="0">
                <a:solidFill>
                  <a:srgbClr val="FFFFFF"/>
                </a:solidFill>
                <a:latin typeface="Arial"/>
                <a:cs typeface="Arial"/>
              </a:rPr>
              <a:t>chức </a:t>
            </a:r>
            <a:r>
              <a:rPr sz="2000" b="1" dirty="0">
                <a:solidFill>
                  <a:srgbClr val="FFFFFF"/>
                </a:solidFill>
                <a:latin typeface="Arial"/>
                <a:cs typeface="Arial"/>
              </a:rPr>
              <a:t>xác định cấu trúc HTTT </a:t>
            </a:r>
            <a:r>
              <a:rPr sz="2000" b="1" spc="-5" dirty="0">
                <a:solidFill>
                  <a:srgbClr val="FFFFFF"/>
                </a:solidFill>
                <a:latin typeface="Arial"/>
                <a:cs typeface="Arial"/>
              </a:rPr>
              <a:t>như </a:t>
            </a:r>
            <a:r>
              <a:rPr sz="2000" b="1" dirty="0">
                <a:solidFill>
                  <a:srgbClr val="FFFFFF"/>
                </a:solidFill>
                <a:latin typeface="Arial"/>
                <a:cs typeface="Arial"/>
              </a:rPr>
              <a:t>thế</a:t>
            </a:r>
            <a:r>
              <a:rPr sz="2000" b="1" spc="-105" dirty="0">
                <a:solidFill>
                  <a:srgbClr val="FFFFFF"/>
                </a:solidFill>
                <a:latin typeface="Arial"/>
                <a:cs typeface="Arial"/>
              </a:rPr>
              <a:t> </a:t>
            </a:r>
            <a:r>
              <a:rPr sz="2000" b="1" dirty="0">
                <a:solidFill>
                  <a:srgbClr val="FFFFFF"/>
                </a:solidFill>
                <a:latin typeface="Arial"/>
                <a:cs typeface="Arial"/>
              </a:rPr>
              <a:t>nào?</a:t>
            </a:r>
            <a:endParaRPr sz="2000" dirty="0">
              <a:latin typeface="Arial"/>
              <a:cs typeface="Arial"/>
            </a:endParaRPr>
          </a:p>
          <a:p>
            <a:pPr>
              <a:lnSpc>
                <a:spcPct val="100000"/>
              </a:lnSpc>
              <a:spcBef>
                <a:spcPts val="40"/>
              </a:spcBef>
            </a:pPr>
            <a:endParaRPr sz="2300" dirty="0">
              <a:latin typeface="Arial"/>
              <a:cs typeface="Arial"/>
            </a:endParaRPr>
          </a:p>
          <a:p>
            <a:pPr marL="12700">
              <a:lnSpc>
                <a:spcPct val="100000"/>
              </a:lnSpc>
              <a:tabLst>
                <a:tab pos="636905" algn="l"/>
              </a:tabLst>
            </a:pPr>
            <a:r>
              <a:rPr sz="2000" b="1" dirty="0">
                <a:solidFill>
                  <a:srgbClr val="FFFFFF"/>
                </a:solidFill>
                <a:latin typeface="Arial"/>
                <a:cs typeface="Arial"/>
              </a:rPr>
              <a:t>Q2	5 thành phần nào </a:t>
            </a:r>
            <a:r>
              <a:rPr sz="2000" b="1" spc="-5" dirty="0">
                <a:solidFill>
                  <a:srgbClr val="FFFFFF"/>
                </a:solidFill>
                <a:latin typeface="Arial"/>
                <a:cs typeface="Arial"/>
              </a:rPr>
              <a:t>xác </a:t>
            </a:r>
            <a:r>
              <a:rPr sz="2000" b="1" dirty="0">
                <a:solidFill>
                  <a:srgbClr val="FFFFFF"/>
                </a:solidFill>
                <a:latin typeface="Arial"/>
                <a:cs typeface="Arial"/>
              </a:rPr>
              <a:t>định </a:t>
            </a:r>
            <a:r>
              <a:rPr sz="2000" b="1" spc="-5" dirty="0">
                <a:solidFill>
                  <a:srgbClr val="FFFFFF"/>
                </a:solidFill>
                <a:latin typeface="Arial"/>
                <a:cs typeface="Arial"/>
              </a:rPr>
              <a:t>cấu </a:t>
            </a:r>
            <a:r>
              <a:rPr sz="2000" b="1" dirty="0">
                <a:solidFill>
                  <a:srgbClr val="FFFFFF"/>
                </a:solidFill>
                <a:latin typeface="Arial"/>
                <a:cs typeface="Arial"/>
              </a:rPr>
              <a:t>trúc ngành </a:t>
            </a:r>
            <a:r>
              <a:rPr sz="2000" b="1" spc="-5" dirty="0">
                <a:solidFill>
                  <a:srgbClr val="FFFFFF"/>
                </a:solidFill>
                <a:latin typeface="Arial"/>
                <a:cs typeface="Arial"/>
              </a:rPr>
              <a:t>kinh</a:t>
            </a:r>
            <a:r>
              <a:rPr sz="2000" b="1" spc="-100" dirty="0">
                <a:solidFill>
                  <a:srgbClr val="FFFFFF"/>
                </a:solidFill>
                <a:latin typeface="Arial"/>
                <a:cs typeface="Arial"/>
              </a:rPr>
              <a:t> </a:t>
            </a:r>
            <a:r>
              <a:rPr sz="2000" b="1" dirty="0">
                <a:solidFill>
                  <a:srgbClr val="FFFFFF"/>
                </a:solidFill>
                <a:latin typeface="Arial"/>
                <a:cs typeface="Arial"/>
              </a:rPr>
              <a:t>doanh?</a:t>
            </a:r>
            <a:endParaRPr sz="2000" dirty="0">
              <a:latin typeface="Arial"/>
              <a:cs typeface="Arial"/>
            </a:endParaRPr>
          </a:p>
          <a:p>
            <a:pPr marL="637540" marR="5080" indent="-624840">
              <a:lnSpc>
                <a:spcPts val="2160"/>
              </a:lnSpc>
              <a:spcBef>
                <a:spcPts val="1920"/>
              </a:spcBef>
              <a:tabLst>
                <a:tab pos="636905" algn="l"/>
              </a:tabLst>
            </a:pPr>
            <a:r>
              <a:rPr sz="2000" b="1" dirty="0">
                <a:solidFill>
                  <a:srgbClr val="FFFFFF"/>
                </a:solidFill>
                <a:latin typeface="Arial"/>
                <a:cs typeface="Arial"/>
              </a:rPr>
              <a:t>Q3	</a:t>
            </a:r>
            <a:r>
              <a:rPr sz="2000" b="1" spc="-10" dirty="0" err="1" smtClean="0">
                <a:solidFill>
                  <a:srgbClr val="FFFFFF"/>
                </a:solidFill>
                <a:latin typeface="Arial"/>
                <a:cs typeface="Arial"/>
              </a:rPr>
              <a:t>Việc</a:t>
            </a:r>
            <a:r>
              <a:rPr sz="2000" b="1" spc="-10" dirty="0" smtClean="0">
                <a:solidFill>
                  <a:srgbClr val="FFFFFF"/>
                </a:solidFill>
                <a:latin typeface="Arial"/>
                <a:cs typeface="Arial"/>
              </a:rPr>
              <a:t> </a:t>
            </a:r>
            <a:r>
              <a:rPr sz="2000" b="1" dirty="0" err="1" smtClean="0">
                <a:solidFill>
                  <a:srgbClr val="FFFFFF"/>
                </a:solidFill>
                <a:latin typeface="Arial"/>
                <a:cs typeface="Arial"/>
              </a:rPr>
              <a:t>phân</a:t>
            </a:r>
            <a:r>
              <a:rPr sz="2000" b="1" dirty="0" smtClean="0">
                <a:solidFill>
                  <a:srgbClr val="FFFFFF"/>
                </a:solidFill>
                <a:latin typeface="Arial"/>
                <a:cs typeface="Arial"/>
              </a:rPr>
              <a:t> </a:t>
            </a:r>
            <a:r>
              <a:rPr sz="2000" b="1" dirty="0">
                <a:solidFill>
                  <a:srgbClr val="FFFFFF"/>
                </a:solidFill>
                <a:latin typeface="Arial"/>
                <a:cs typeface="Arial"/>
              </a:rPr>
              <a:t>tích </a:t>
            </a:r>
            <a:r>
              <a:rPr sz="2000" b="1" spc="-5" dirty="0">
                <a:solidFill>
                  <a:srgbClr val="FFFFFF"/>
                </a:solidFill>
                <a:latin typeface="Arial"/>
                <a:cs typeface="Arial"/>
              </a:rPr>
              <a:t>cấu </a:t>
            </a:r>
            <a:r>
              <a:rPr sz="2000" b="1" dirty="0">
                <a:solidFill>
                  <a:srgbClr val="FFFFFF"/>
                </a:solidFill>
                <a:latin typeface="Arial"/>
                <a:cs typeface="Arial"/>
              </a:rPr>
              <a:t>trúc ngành </a:t>
            </a:r>
            <a:r>
              <a:rPr sz="2000" b="1" spc="-5" dirty="0">
                <a:solidFill>
                  <a:srgbClr val="FFFFFF"/>
                </a:solidFill>
                <a:latin typeface="Arial"/>
                <a:cs typeface="Arial"/>
              </a:rPr>
              <a:t>kinh </a:t>
            </a:r>
            <a:r>
              <a:rPr sz="2000" b="1" dirty="0">
                <a:solidFill>
                  <a:srgbClr val="FFFFFF"/>
                </a:solidFill>
                <a:latin typeface="Arial"/>
                <a:cs typeface="Arial"/>
              </a:rPr>
              <a:t>doanh </a:t>
            </a:r>
            <a:r>
              <a:rPr sz="2000" b="1" spc="-5" dirty="0">
                <a:solidFill>
                  <a:srgbClr val="FFFFFF"/>
                </a:solidFill>
                <a:latin typeface="Arial"/>
                <a:cs typeface="Arial"/>
              </a:rPr>
              <a:t>xác </a:t>
            </a:r>
            <a:r>
              <a:rPr sz="2000" b="1" dirty="0">
                <a:solidFill>
                  <a:srgbClr val="FFFFFF"/>
                </a:solidFill>
                <a:latin typeface="Arial"/>
                <a:cs typeface="Arial"/>
              </a:rPr>
              <a:t>định </a:t>
            </a:r>
            <a:r>
              <a:rPr sz="2000" b="1" spc="-5" dirty="0">
                <a:solidFill>
                  <a:srgbClr val="FFFFFF"/>
                </a:solidFill>
                <a:latin typeface="Arial"/>
                <a:cs typeface="Arial"/>
              </a:rPr>
              <a:t>chiến </a:t>
            </a:r>
            <a:r>
              <a:rPr sz="2000" b="1" dirty="0">
                <a:solidFill>
                  <a:srgbClr val="FFFFFF"/>
                </a:solidFill>
                <a:latin typeface="Arial"/>
                <a:cs typeface="Arial"/>
              </a:rPr>
              <a:t>lược  </a:t>
            </a:r>
            <a:r>
              <a:rPr sz="2000" b="1" spc="-5" dirty="0">
                <a:solidFill>
                  <a:srgbClr val="FFFFFF"/>
                </a:solidFill>
                <a:latin typeface="Arial"/>
                <a:cs typeface="Arial"/>
              </a:rPr>
              <a:t>cạnh </a:t>
            </a:r>
            <a:r>
              <a:rPr sz="2000" b="1" dirty="0">
                <a:solidFill>
                  <a:srgbClr val="FFFFFF"/>
                </a:solidFill>
                <a:latin typeface="Arial"/>
                <a:cs typeface="Arial"/>
              </a:rPr>
              <a:t>tranh như thế</a:t>
            </a:r>
            <a:r>
              <a:rPr sz="2000" b="1" spc="-50" dirty="0">
                <a:solidFill>
                  <a:srgbClr val="FFFFFF"/>
                </a:solidFill>
                <a:latin typeface="Arial"/>
                <a:cs typeface="Arial"/>
              </a:rPr>
              <a:t> </a:t>
            </a:r>
            <a:r>
              <a:rPr sz="2000" b="1" dirty="0">
                <a:solidFill>
                  <a:srgbClr val="FFFFFF"/>
                </a:solidFill>
                <a:latin typeface="Arial"/>
                <a:cs typeface="Arial"/>
              </a:rPr>
              <a:t>nào?</a:t>
            </a:r>
            <a:endParaRPr sz="2000" dirty="0">
              <a:latin typeface="Arial"/>
              <a:cs typeface="Arial"/>
            </a:endParaRPr>
          </a:p>
          <a:p>
            <a:pPr marL="12700">
              <a:lnSpc>
                <a:spcPct val="100000"/>
              </a:lnSpc>
              <a:spcBef>
                <a:spcPts val="1614"/>
              </a:spcBef>
              <a:tabLst>
                <a:tab pos="636905" algn="l"/>
              </a:tabLst>
            </a:pPr>
            <a:r>
              <a:rPr sz="2000" b="1" dirty="0">
                <a:solidFill>
                  <a:srgbClr val="FFFFFF"/>
                </a:solidFill>
                <a:latin typeface="Arial"/>
                <a:cs typeface="Arial"/>
              </a:rPr>
              <a:t>Q4	</a:t>
            </a:r>
            <a:r>
              <a:rPr sz="2000" b="1" spc="-5" dirty="0">
                <a:solidFill>
                  <a:srgbClr val="FFFFFF"/>
                </a:solidFill>
                <a:latin typeface="Arial"/>
                <a:cs typeface="Arial"/>
              </a:rPr>
              <a:t>Chiến </a:t>
            </a:r>
            <a:r>
              <a:rPr sz="2000" b="1" dirty="0">
                <a:solidFill>
                  <a:srgbClr val="FFFFFF"/>
                </a:solidFill>
                <a:latin typeface="Arial"/>
                <a:cs typeface="Arial"/>
              </a:rPr>
              <a:t>lược </a:t>
            </a:r>
            <a:r>
              <a:rPr sz="2000" b="1" spc="-5" dirty="0">
                <a:solidFill>
                  <a:srgbClr val="FFFFFF"/>
                </a:solidFill>
                <a:latin typeface="Arial"/>
                <a:cs typeface="Arial"/>
              </a:rPr>
              <a:t>cạnh </a:t>
            </a:r>
            <a:r>
              <a:rPr sz="2000" b="1" dirty="0">
                <a:solidFill>
                  <a:srgbClr val="FFFFFF"/>
                </a:solidFill>
                <a:latin typeface="Arial"/>
                <a:cs typeface="Arial"/>
              </a:rPr>
              <a:t>tranh </a:t>
            </a:r>
            <a:r>
              <a:rPr sz="2000" b="1" spc="-5" dirty="0">
                <a:solidFill>
                  <a:srgbClr val="FFFFFF"/>
                </a:solidFill>
                <a:latin typeface="Arial"/>
                <a:cs typeface="Arial"/>
              </a:rPr>
              <a:t>xác </a:t>
            </a:r>
            <a:r>
              <a:rPr sz="2000" b="1" dirty="0">
                <a:solidFill>
                  <a:srgbClr val="FFFFFF"/>
                </a:solidFill>
                <a:latin typeface="Arial"/>
                <a:cs typeface="Arial"/>
              </a:rPr>
              <a:t>định </a:t>
            </a:r>
            <a:r>
              <a:rPr sz="2000" b="1" spc="-5" dirty="0">
                <a:solidFill>
                  <a:srgbClr val="FFFFFF"/>
                </a:solidFill>
                <a:latin typeface="Arial"/>
                <a:cs typeface="Arial"/>
              </a:rPr>
              <a:t>chuỗi giá </a:t>
            </a:r>
            <a:r>
              <a:rPr sz="2000" b="1" dirty="0">
                <a:solidFill>
                  <a:srgbClr val="FFFFFF"/>
                </a:solidFill>
                <a:latin typeface="Arial"/>
                <a:cs typeface="Arial"/>
              </a:rPr>
              <a:t>trị như thế</a:t>
            </a:r>
            <a:r>
              <a:rPr sz="2000" b="1" spc="-125" dirty="0">
                <a:solidFill>
                  <a:srgbClr val="FFFFFF"/>
                </a:solidFill>
                <a:latin typeface="Arial"/>
                <a:cs typeface="Arial"/>
              </a:rPr>
              <a:t> </a:t>
            </a:r>
            <a:r>
              <a:rPr sz="2000" b="1" dirty="0">
                <a:solidFill>
                  <a:srgbClr val="FFFFFF"/>
                </a:solidFill>
                <a:latin typeface="Arial"/>
                <a:cs typeface="Arial"/>
              </a:rPr>
              <a:t>nào?</a:t>
            </a:r>
            <a:endParaRPr sz="2000" dirty="0">
              <a:latin typeface="Arial"/>
              <a:cs typeface="Arial"/>
            </a:endParaRPr>
          </a:p>
          <a:p>
            <a:pPr>
              <a:lnSpc>
                <a:spcPct val="100000"/>
              </a:lnSpc>
              <a:spcBef>
                <a:spcPts val="20"/>
              </a:spcBef>
            </a:pPr>
            <a:endParaRPr sz="2350" dirty="0">
              <a:latin typeface="Arial"/>
              <a:cs typeface="Arial"/>
            </a:endParaRPr>
          </a:p>
          <a:p>
            <a:pPr marL="12700">
              <a:lnSpc>
                <a:spcPct val="100000"/>
              </a:lnSpc>
              <a:tabLst>
                <a:tab pos="636905" algn="l"/>
              </a:tabLst>
            </a:pPr>
            <a:r>
              <a:rPr sz="2000" b="1" dirty="0">
                <a:solidFill>
                  <a:srgbClr val="FFFFFF"/>
                </a:solidFill>
                <a:latin typeface="Arial"/>
                <a:cs typeface="Arial"/>
              </a:rPr>
              <a:t>Q5	Làm thế nào để quy trình </a:t>
            </a:r>
            <a:r>
              <a:rPr sz="2000" b="1" spc="-5" dirty="0">
                <a:solidFill>
                  <a:srgbClr val="FFFFFF"/>
                </a:solidFill>
                <a:latin typeface="Arial"/>
                <a:cs typeface="Arial"/>
              </a:rPr>
              <a:t>nghiệp </a:t>
            </a:r>
            <a:r>
              <a:rPr sz="2000" b="1" spc="-15" dirty="0">
                <a:solidFill>
                  <a:srgbClr val="FFFFFF"/>
                </a:solidFill>
                <a:latin typeface="Arial"/>
                <a:cs typeface="Arial"/>
              </a:rPr>
              <a:t>vụ </a:t>
            </a:r>
            <a:r>
              <a:rPr sz="2000" b="1" dirty="0">
                <a:solidFill>
                  <a:srgbClr val="FFFFFF"/>
                </a:solidFill>
                <a:latin typeface="Arial"/>
                <a:cs typeface="Arial"/>
              </a:rPr>
              <a:t>tạo </a:t>
            </a:r>
            <a:r>
              <a:rPr sz="2000" b="1" spc="-5" dirty="0">
                <a:solidFill>
                  <a:srgbClr val="FFFFFF"/>
                </a:solidFill>
                <a:latin typeface="Arial"/>
                <a:cs typeface="Arial"/>
              </a:rPr>
              <a:t>ra </a:t>
            </a:r>
            <a:r>
              <a:rPr sz="2000" b="1" dirty="0">
                <a:solidFill>
                  <a:srgbClr val="FFFFFF"/>
                </a:solidFill>
                <a:latin typeface="Arial"/>
                <a:cs typeface="Arial"/>
              </a:rPr>
              <a:t>giá trị</a:t>
            </a:r>
            <a:r>
              <a:rPr sz="2000" b="1" spc="-114" dirty="0">
                <a:solidFill>
                  <a:srgbClr val="FFFFFF"/>
                </a:solidFill>
                <a:latin typeface="Arial"/>
                <a:cs typeface="Arial"/>
              </a:rPr>
              <a:t> </a:t>
            </a:r>
            <a:r>
              <a:rPr sz="2000" b="1" dirty="0">
                <a:solidFill>
                  <a:srgbClr val="FFFFFF"/>
                </a:solidFill>
                <a:latin typeface="Arial"/>
                <a:cs typeface="Arial"/>
              </a:rPr>
              <a:t>?</a:t>
            </a:r>
            <a:endParaRPr sz="2000" dirty="0">
              <a:latin typeface="Arial"/>
              <a:cs typeface="Arial"/>
            </a:endParaRPr>
          </a:p>
          <a:p>
            <a:pPr marL="637540" marR="412115" indent="-624840">
              <a:lnSpc>
                <a:spcPts val="2160"/>
              </a:lnSpc>
              <a:spcBef>
                <a:spcPts val="1920"/>
              </a:spcBef>
              <a:tabLst>
                <a:tab pos="636905" algn="l"/>
              </a:tabLst>
            </a:pPr>
            <a:r>
              <a:rPr sz="2000" b="1" dirty="0">
                <a:solidFill>
                  <a:srgbClr val="FFFFFF"/>
                </a:solidFill>
                <a:latin typeface="Arial"/>
                <a:cs typeface="Arial"/>
              </a:rPr>
              <a:t>Q6	Chiến lược </a:t>
            </a:r>
            <a:r>
              <a:rPr sz="2000" b="1" spc="-5" dirty="0">
                <a:solidFill>
                  <a:srgbClr val="FFFFFF"/>
                </a:solidFill>
                <a:latin typeface="Arial"/>
                <a:cs typeface="Arial"/>
              </a:rPr>
              <a:t>cạnh </a:t>
            </a:r>
            <a:r>
              <a:rPr sz="2000" b="1" dirty="0">
                <a:solidFill>
                  <a:srgbClr val="FFFFFF"/>
                </a:solidFill>
                <a:latin typeface="Arial"/>
                <a:cs typeface="Arial"/>
              </a:rPr>
              <a:t>tranh xác định quy trình </a:t>
            </a:r>
            <a:r>
              <a:rPr sz="2000" b="1" spc="-5" dirty="0">
                <a:solidFill>
                  <a:srgbClr val="FFFFFF"/>
                </a:solidFill>
                <a:latin typeface="Arial"/>
                <a:cs typeface="Arial"/>
              </a:rPr>
              <a:t>nghiệp </a:t>
            </a:r>
            <a:r>
              <a:rPr sz="2000" b="1" spc="-15" dirty="0">
                <a:solidFill>
                  <a:srgbClr val="FFFFFF"/>
                </a:solidFill>
                <a:latin typeface="Arial"/>
                <a:cs typeface="Arial"/>
              </a:rPr>
              <a:t>vụ và </a:t>
            </a:r>
            <a:r>
              <a:rPr sz="2000" b="1" spc="-5" dirty="0">
                <a:solidFill>
                  <a:srgbClr val="FFFFFF"/>
                </a:solidFill>
                <a:latin typeface="Arial"/>
                <a:cs typeface="Arial"/>
              </a:rPr>
              <a:t>cấu  </a:t>
            </a:r>
            <a:r>
              <a:rPr sz="2000" b="1" dirty="0">
                <a:solidFill>
                  <a:srgbClr val="FFFFFF"/>
                </a:solidFill>
                <a:latin typeface="Arial"/>
                <a:cs typeface="Arial"/>
              </a:rPr>
              <a:t>trúc </a:t>
            </a:r>
            <a:r>
              <a:rPr sz="2000" b="1" spc="-5" dirty="0">
                <a:solidFill>
                  <a:srgbClr val="FFFFFF"/>
                </a:solidFill>
                <a:latin typeface="Arial"/>
                <a:cs typeface="Arial"/>
              </a:rPr>
              <a:t>của </a:t>
            </a:r>
            <a:r>
              <a:rPr sz="2000" b="1" dirty="0">
                <a:solidFill>
                  <a:srgbClr val="FFFFFF"/>
                </a:solidFill>
                <a:latin typeface="Arial"/>
                <a:cs typeface="Arial"/>
              </a:rPr>
              <a:t>hệ thống thông tin</a:t>
            </a:r>
            <a:r>
              <a:rPr sz="2000" b="1" spc="-65" dirty="0">
                <a:solidFill>
                  <a:srgbClr val="FFFFFF"/>
                </a:solidFill>
                <a:latin typeface="Arial"/>
                <a:cs typeface="Arial"/>
              </a:rPr>
              <a:t> </a:t>
            </a:r>
            <a:r>
              <a:rPr sz="2000" b="1" dirty="0">
                <a:solidFill>
                  <a:srgbClr val="FFFFFF"/>
                </a:solidFill>
                <a:latin typeface="Arial"/>
                <a:cs typeface="Arial"/>
              </a:rPr>
              <a:t>?</a:t>
            </a:r>
            <a:endParaRPr sz="2000" dirty="0">
              <a:latin typeface="Arial"/>
              <a:cs typeface="Arial"/>
            </a:endParaRPr>
          </a:p>
          <a:p>
            <a:pPr marL="12700">
              <a:lnSpc>
                <a:spcPct val="100000"/>
              </a:lnSpc>
              <a:spcBef>
                <a:spcPts val="1614"/>
              </a:spcBef>
              <a:tabLst>
                <a:tab pos="723900" algn="l"/>
              </a:tabLst>
            </a:pPr>
            <a:r>
              <a:rPr sz="2000" b="1" dirty="0">
                <a:solidFill>
                  <a:srgbClr val="FFFFFF"/>
                </a:solidFill>
                <a:latin typeface="Arial"/>
                <a:cs typeface="Arial"/>
              </a:rPr>
              <a:t>Q7	Hệ thống thông tin </a:t>
            </a:r>
            <a:r>
              <a:rPr sz="2000" b="1" spc="-5" dirty="0">
                <a:solidFill>
                  <a:srgbClr val="FFFFFF"/>
                </a:solidFill>
                <a:latin typeface="Arial"/>
                <a:cs typeface="Arial"/>
              </a:rPr>
              <a:t>cung cấp </a:t>
            </a:r>
            <a:r>
              <a:rPr sz="2000" b="1" dirty="0">
                <a:solidFill>
                  <a:srgbClr val="FFFFFF"/>
                </a:solidFill>
                <a:latin typeface="Arial"/>
                <a:cs typeface="Arial"/>
              </a:rPr>
              <a:t>lợi thế </a:t>
            </a:r>
            <a:r>
              <a:rPr sz="2000" b="1" spc="-5" dirty="0">
                <a:solidFill>
                  <a:srgbClr val="FFFFFF"/>
                </a:solidFill>
                <a:latin typeface="Arial"/>
                <a:cs typeface="Arial"/>
              </a:rPr>
              <a:t>cạnh </a:t>
            </a:r>
            <a:r>
              <a:rPr sz="2000" b="1" dirty="0">
                <a:solidFill>
                  <a:srgbClr val="FFFFFF"/>
                </a:solidFill>
                <a:latin typeface="Arial"/>
                <a:cs typeface="Arial"/>
              </a:rPr>
              <a:t>tranh</a:t>
            </a:r>
            <a:r>
              <a:rPr sz="2000" b="1" spc="-105" dirty="0">
                <a:solidFill>
                  <a:srgbClr val="FFFFFF"/>
                </a:solidFill>
                <a:latin typeface="Arial"/>
                <a:cs typeface="Arial"/>
              </a:rPr>
              <a:t> </a:t>
            </a:r>
            <a:r>
              <a:rPr sz="2000" b="1" dirty="0">
                <a:solidFill>
                  <a:srgbClr val="FFFFFF"/>
                </a:solidFill>
                <a:latin typeface="Arial"/>
                <a:cs typeface="Arial"/>
              </a:rPr>
              <a:t>?</a:t>
            </a:r>
            <a:endParaRPr sz="2000" dirty="0">
              <a:latin typeface="Arial"/>
              <a:cs typeface="Arial"/>
            </a:endParaRPr>
          </a:p>
          <a:p>
            <a:pPr>
              <a:lnSpc>
                <a:spcPct val="100000"/>
              </a:lnSpc>
              <a:spcBef>
                <a:spcPts val="15"/>
              </a:spcBef>
            </a:pPr>
            <a:endParaRPr sz="2500" dirty="0">
              <a:latin typeface="Arial"/>
              <a:cs typeface="Arial"/>
            </a:endParaRPr>
          </a:p>
          <a:p>
            <a:pPr marL="47625">
              <a:lnSpc>
                <a:spcPct val="100000"/>
              </a:lnSpc>
              <a:tabLst>
                <a:tab pos="759460" algn="l"/>
              </a:tabLst>
            </a:pPr>
            <a:r>
              <a:rPr sz="2000" b="1" dirty="0">
                <a:solidFill>
                  <a:srgbClr val="FFFFFF"/>
                </a:solidFill>
                <a:latin typeface="Arial"/>
                <a:cs typeface="Arial"/>
              </a:rPr>
              <a:t>Q8	</a:t>
            </a:r>
            <a:r>
              <a:rPr sz="2000" b="1" dirty="0" smtClean="0">
                <a:solidFill>
                  <a:srgbClr val="FFFFFF"/>
                </a:solidFill>
                <a:latin typeface="Arial"/>
                <a:cs typeface="Arial"/>
              </a:rPr>
              <a:t>2025</a:t>
            </a:r>
            <a:r>
              <a:rPr lang="en-US" sz="2000" b="1" dirty="0" smtClean="0">
                <a:solidFill>
                  <a:srgbClr val="FFFFFF"/>
                </a:solidFill>
                <a:latin typeface="Arial"/>
                <a:cs typeface="Arial"/>
              </a:rPr>
              <a:t> (bonus)</a:t>
            </a:r>
            <a:endParaRPr sz="2000" dirty="0">
              <a:latin typeface="Arial"/>
              <a:cs typeface="Arial"/>
            </a:endParaRPr>
          </a:p>
        </p:txBody>
      </p:sp>
      <p:sp>
        <p:nvSpPr>
          <p:cNvPr id="21" name="object 21"/>
          <p:cNvSpPr txBox="1"/>
          <p:nvPr/>
        </p:nvSpPr>
        <p:spPr>
          <a:xfrm>
            <a:off x="8437880" y="6369008"/>
            <a:ext cx="271780" cy="196215"/>
          </a:xfrm>
          <a:prstGeom prst="rect">
            <a:avLst/>
          </a:prstGeom>
        </p:spPr>
        <p:txBody>
          <a:bodyPr vert="horz" wrap="square" lIns="0" tIns="0" rIns="0" bIns="0" rtlCol="0">
            <a:spAutoFit/>
          </a:bodyPr>
          <a:lstStyle/>
          <a:p>
            <a:pPr marL="12700">
              <a:lnSpc>
                <a:spcPts val="1425"/>
              </a:lnSpc>
            </a:pPr>
            <a:r>
              <a:rPr sz="1200" spc="-5" dirty="0">
                <a:solidFill>
                  <a:srgbClr val="000308"/>
                </a:solidFill>
                <a:latin typeface="Arial"/>
                <a:cs typeface="Arial"/>
              </a:rPr>
              <a:t>1-</a:t>
            </a:r>
            <a:fld id="{81D60167-4931-47E6-BA6A-407CBD079E47}" type="slidenum">
              <a:rPr sz="1200" spc="-5" dirty="0">
                <a:solidFill>
                  <a:srgbClr val="000308"/>
                </a:solidFill>
                <a:latin typeface="Arial"/>
                <a:cs typeface="Arial"/>
              </a:rPr>
              <a:t>3</a:t>
            </a:fld>
            <a:endParaRPr sz="1200">
              <a:latin typeface="Arial"/>
              <a:cs typeface="Arial"/>
            </a:endParaRPr>
          </a:p>
        </p:txBody>
      </p:sp>
      <p:sp>
        <p:nvSpPr>
          <p:cNvPr id="20" name="object 20"/>
          <p:cNvSpPr txBox="1">
            <a:spLocks noGrp="1"/>
          </p:cNvSpPr>
          <p:nvPr>
            <p:ph type="title"/>
          </p:nvPr>
        </p:nvSpPr>
        <p:spPr>
          <a:xfrm>
            <a:off x="3581400" y="56474"/>
            <a:ext cx="4739005" cy="668132"/>
          </a:xfrm>
          <a:prstGeom prst="rect">
            <a:avLst/>
          </a:prstGeom>
          <a:ln w="9525">
            <a:solidFill>
              <a:srgbClr val="000308"/>
            </a:solidFill>
          </a:ln>
        </p:spPr>
        <p:txBody>
          <a:bodyPr vert="horz" wrap="square" lIns="0" tIns="158750" rIns="0" bIns="0" rtlCol="0">
            <a:spAutoFit/>
          </a:bodyPr>
          <a:lstStyle/>
          <a:p>
            <a:pPr marL="91440">
              <a:lnSpc>
                <a:spcPct val="100000"/>
              </a:lnSpc>
              <a:spcBef>
                <a:spcPts val="1250"/>
              </a:spcBef>
            </a:pPr>
            <a:r>
              <a:rPr spc="-5" dirty="0"/>
              <a:t>Nội </a:t>
            </a:r>
            <a:r>
              <a:rPr spc="-10" dirty="0"/>
              <a:t>dung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585200" cy="6197600"/>
            <a:chOff x="-12700" y="0"/>
            <a:chExt cx="8585200" cy="6197600"/>
          </a:xfrm>
        </p:grpSpPr>
        <p:sp>
          <p:nvSpPr>
            <p:cNvPr id="3" name="object 3"/>
            <p:cNvSpPr/>
            <p:nvPr/>
          </p:nvSpPr>
          <p:spPr>
            <a:xfrm>
              <a:off x="533400" y="1600136"/>
              <a:ext cx="8039100" cy="4526280"/>
            </a:xfrm>
            <a:custGeom>
              <a:avLst/>
              <a:gdLst/>
              <a:ahLst/>
              <a:cxnLst/>
              <a:rect l="l" t="t" r="r" b="b"/>
              <a:pathLst>
                <a:path w="8039100" h="4526280">
                  <a:moveTo>
                    <a:pt x="8039100" y="0"/>
                  </a:moveTo>
                  <a:lnTo>
                    <a:pt x="0" y="0"/>
                  </a:lnTo>
                  <a:lnTo>
                    <a:pt x="0" y="4526026"/>
                  </a:lnTo>
                  <a:lnTo>
                    <a:pt x="8039100" y="4526026"/>
                  </a:lnTo>
                  <a:lnTo>
                    <a:pt x="8039100" y="0"/>
                  </a:lnTo>
                  <a:close/>
                </a:path>
              </a:pathLst>
            </a:custGeom>
            <a:solidFill>
              <a:srgbClr val="B4D0FF"/>
            </a:solidFill>
          </p:spPr>
          <p:txBody>
            <a:bodyPr wrap="square" lIns="0" tIns="0" rIns="0" bIns="0" rtlCol="0"/>
            <a:lstStyle/>
            <a:p>
              <a:endParaRPr/>
            </a:p>
          </p:txBody>
        </p:sp>
        <p:sp>
          <p:nvSpPr>
            <p:cNvPr id="4" name="object 4"/>
            <p:cNvSpPr/>
            <p:nvPr/>
          </p:nvSpPr>
          <p:spPr>
            <a:xfrm>
              <a:off x="686523" y="1603375"/>
              <a:ext cx="7732814" cy="7143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6523" y="1603375"/>
              <a:ext cx="7733030" cy="714375"/>
            </a:xfrm>
            <a:custGeom>
              <a:avLst/>
              <a:gdLst/>
              <a:ahLst/>
              <a:cxnLst/>
              <a:rect l="l" t="t" r="r" b="b"/>
              <a:pathLst>
                <a:path w="7733030" h="714375">
                  <a:moveTo>
                    <a:pt x="7732814" y="714375"/>
                  </a:moveTo>
                  <a:lnTo>
                    <a:pt x="358990" y="714375"/>
                  </a:lnTo>
                  <a:lnTo>
                    <a:pt x="0" y="357124"/>
                  </a:lnTo>
                  <a:lnTo>
                    <a:pt x="358990" y="0"/>
                  </a:lnTo>
                  <a:lnTo>
                    <a:pt x="7732814" y="0"/>
                  </a:lnTo>
                  <a:lnTo>
                    <a:pt x="7732814" y="714375"/>
                  </a:lnTo>
                  <a:close/>
                </a:path>
              </a:pathLst>
            </a:custGeom>
            <a:ln w="25400">
              <a:solidFill>
                <a:srgbClr val="002563"/>
              </a:solidFill>
            </a:ln>
          </p:spPr>
          <p:txBody>
            <a:bodyPr wrap="square" lIns="0" tIns="0" rIns="0" bIns="0" rtlCol="0"/>
            <a:lstStyle/>
            <a:p>
              <a:endParaRPr/>
            </a:p>
          </p:txBody>
        </p:sp>
        <p:sp>
          <p:nvSpPr>
            <p:cNvPr id="6" name="object 6"/>
            <p:cNvSpPr/>
            <p:nvPr/>
          </p:nvSpPr>
          <p:spPr>
            <a:xfrm>
              <a:off x="734377" y="1603375"/>
              <a:ext cx="717740" cy="7143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34377" y="1603375"/>
              <a:ext cx="718185" cy="714375"/>
            </a:xfrm>
            <a:custGeom>
              <a:avLst/>
              <a:gdLst/>
              <a:ahLst/>
              <a:cxnLst/>
              <a:rect l="l" t="t" r="r" b="b"/>
              <a:pathLst>
                <a:path w="718185" h="714375">
                  <a:moveTo>
                    <a:pt x="0" y="357250"/>
                  </a:moveTo>
                  <a:lnTo>
                    <a:pt x="3276" y="308762"/>
                  </a:lnTo>
                  <a:lnTo>
                    <a:pt x="12819" y="262260"/>
                  </a:lnTo>
                  <a:lnTo>
                    <a:pt x="28203" y="218170"/>
                  </a:lnTo>
                  <a:lnTo>
                    <a:pt x="48998" y="176915"/>
                  </a:lnTo>
                  <a:lnTo>
                    <a:pt x="74779" y="138922"/>
                  </a:lnTo>
                  <a:lnTo>
                    <a:pt x="105116" y="104616"/>
                  </a:lnTo>
                  <a:lnTo>
                    <a:pt x="139582" y="74421"/>
                  </a:lnTo>
                  <a:lnTo>
                    <a:pt x="177751" y="48763"/>
                  </a:lnTo>
                  <a:lnTo>
                    <a:pt x="219193" y="28066"/>
                  </a:lnTo>
                  <a:lnTo>
                    <a:pt x="263482" y="12757"/>
                  </a:lnTo>
                  <a:lnTo>
                    <a:pt x="310190" y="3260"/>
                  </a:lnTo>
                  <a:lnTo>
                    <a:pt x="358889" y="0"/>
                  </a:lnTo>
                  <a:lnTo>
                    <a:pt x="407584" y="3260"/>
                  </a:lnTo>
                  <a:lnTo>
                    <a:pt x="454288" y="12757"/>
                  </a:lnTo>
                  <a:lnTo>
                    <a:pt x="498573" y="28066"/>
                  </a:lnTo>
                  <a:lnTo>
                    <a:pt x="540011" y="48763"/>
                  </a:lnTo>
                  <a:lnTo>
                    <a:pt x="578176" y="74421"/>
                  </a:lnTo>
                  <a:lnTo>
                    <a:pt x="612638" y="104616"/>
                  </a:lnTo>
                  <a:lnTo>
                    <a:pt x="642971" y="138922"/>
                  </a:lnTo>
                  <a:lnTo>
                    <a:pt x="668748" y="176915"/>
                  </a:lnTo>
                  <a:lnTo>
                    <a:pt x="689541" y="218170"/>
                  </a:lnTo>
                  <a:lnTo>
                    <a:pt x="704922" y="262260"/>
                  </a:lnTo>
                  <a:lnTo>
                    <a:pt x="714464" y="308762"/>
                  </a:lnTo>
                  <a:lnTo>
                    <a:pt x="717740" y="357250"/>
                  </a:lnTo>
                  <a:lnTo>
                    <a:pt x="714464" y="405709"/>
                  </a:lnTo>
                  <a:lnTo>
                    <a:pt x="704922" y="452187"/>
                  </a:lnTo>
                  <a:lnTo>
                    <a:pt x="689541" y="496258"/>
                  </a:lnTo>
                  <a:lnTo>
                    <a:pt x="668748" y="537496"/>
                  </a:lnTo>
                  <a:lnTo>
                    <a:pt x="642971" y="575477"/>
                  </a:lnTo>
                  <a:lnTo>
                    <a:pt x="612638" y="609774"/>
                  </a:lnTo>
                  <a:lnTo>
                    <a:pt x="578176" y="639962"/>
                  </a:lnTo>
                  <a:lnTo>
                    <a:pt x="540011" y="665616"/>
                  </a:lnTo>
                  <a:lnTo>
                    <a:pt x="498573" y="686309"/>
                  </a:lnTo>
                  <a:lnTo>
                    <a:pt x="454288" y="701617"/>
                  </a:lnTo>
                  <a:lnTo>
                    <a:pt x="407584" y="711114"/>
                  </a:lnTo>
                  <a:lnTo>
                    <a:pt x="358889" y="714375"/>
                  </a:lnTo>
                  <a:lnTo>
                    <a:pt x="310190" y="711114"/>
                  </a:lnTo>
                  <a:lnTo>
                    <a:pt x="263482" y="701617"/>
                  </a:lnTo>
                  <a:lnTo>
                    <a:pt x="219193" y="686309"/>
                  </a:lnTo>
                  <a:lnTo>
                    <a:pt x="177751" y="665616"/>
                  </a:lnTo>
                  <a:lnTo>
                    <a:pt x="139582" y="639962"/>
                  </a:lnTo>
                  <a:lnTo>
                    <a:pt x="105116" y="609774"/>
                  </a:lnTo>
                  <a:lnTo>
                    <a:pt x="74779" y="575477"/>
                  </a:lnTo>
                  <a:lnTo>
                    <a:pt x="48998" y="537496"/>
                  </a:lnTo>
                  <a:lnTo>
                    <a:pt x="28203" y="496258"/>
                  </a:lnTo>
                  <a:lnTo>
                    <a:pt x="12819" y="452187"/>
                  </a:lnTo>
                  <a:lnTo>
                    <a:pt x="3276" y="405709"/>
                  </a:lnTo>
                  <a:lnTo>
                    <a:pt x="0" y="357250"/>
                  </a:lnTo>
                  <a:close/>
                </a:path>
              </a:pathLst>
            </a:custGeom>
            <a:ln w="25400">
              <a:solidFill>
                <a:srgbClr val="FFFFFF"/>
              </a:solidFill>
            </a:ln>
          </p:spPr>
          <p:txBody>
            <a:bodyPr wrap="square" lIns="0" tIns="0" rIns="0" bIns="0" rtlCol="0"/>
            <a:lstStyle/>
            <a:p>
              <a:endParaRPr/>
            </a:p>
          </p:txBody>
        </p:sp>
        <p:sp>
          <p:nvSpPr>
            <p:cNvPr id="8" name="object 8"/>
            <p:cNvSpPr/>
            <p:nvPr/>
          </p:nvSpPr>
          <p:spPr>
            <a:xfrm>
              <a:off x="686523" y="2532126"/>
              <a:ext cx="7732814" cy="7142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86523" y="2532126"/>
              <a:ext cx="7733030" cy="714375"/>
            </a:xfrm>
            <a:custGeom>
              <a:avLst/>
              <a:gdLst/>
              <a:ahLst/>
              <a:cxnLst/>
              <a:rect l="l" t="t" r="r" b="b"/>
              <a:pathLst>
                <a:path w="7733030" h="714375">
                  <a:moveTo>
                    <a:pt x="7732814" y="714248"/>
                  </a:moveTo>
                  <a:lnTo>
                    <a:pt x="358990" y="714248"/>
                  </a:lnTo>
                  <a:lnTo>
                    <a:pt x="0" y="357124"/>
                  </a:lnTo>
                  <a:lnTo>
                    <a:pt x="358990" y="0"/>
                  </a:lnTo>
                  <a:lnTo>
                    <a:pt x="7732814" y="0"/>
                  </a:lnTo>
                  <a:lnTo>
                    <a:pt x="7732814" y="714248"/>
                  </a:lnTo>
                  <a:close/>
                </a:path>
              </a:pathLst>
            </a:custGeom>
            <a:ln w="25400">
              <a:solidFill>
                <a:srgbClr val="002563"/>
              </a:solidFill>
            </a:ln>
          </p:spPr>
          <p:txBody>
            <a:bodyPr wrap="square" lIns="0" tIns="0" rIns="0" bIns="0" rtlCol="0"/>
            <a:lstStyle/>
            <a:p>
              <a:endParaRPr/>
            </a:p>
          </p:txBody>
        </p:sp>
        <p:sp>
          <p:nvSpPr>
            <p:cNvPr id="10" name="object 10"/>
            <p:cNvSpPr/>
            <p:nvPr/>
          </p:nvSpPr>
          <p:spPr>
            <a:xfrm>
              <a:off x="686523" y="2531998"/>
              <a:ext cx="717842" cy="71450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86523" y="2531998"/>
              <a:ext cx="718185" cy="715010"/>
            </a:xfrm>
            <a:custGeom>
              <a:avLst/>
              <a:gdLst/>
              <a:ahLst/>
              <a:cxnLst/>
              <a:rect l="l" t="t" r="r" b="b"/>
              <a:pathLst>
                <a:path w="718185" h="715010">
                  <a:moveTo>
                    <a:pt x="0" y="357250"/>
                  </a:moveTo>
                  <a:lnTo>
                    <a:pt x="3276" y="308789"/>
                  </a:lnTo>
                  <a:lnTo>
                    <a:pt x="12819" y="262304"/>
                  </a:lnTo>
                  <a:lnTo>
                    <a:pt x="28203" y="218223"/>
                  </a:lnTo>
                  <a:lnTo>
                    <a:pt x="48998" y="176972"/>
                  </a:lnTo>
                  <a:lnTo>
                    <a:pt x="74779" y="138976"/>
                  </a:lnTo>
                  <a:lnTo>
                    <a:pt x="105116" y="104663"/>
                  </a:lnTo>
                  <a:lnTo>
                    <a:pt x="139582" y="74459"/>
                  </a:lnTo>
                  <a:lnTo>
                    <a:pt x="177751" y="48791"/>
                  </a:lnTo>
                  <a:lnTo>
                    <a:pt x="219193" y="28084"/>
                  </a:lnTo>
                  <a:lnTo>
                    <a:pt x="263482" y="12766"/>
                  </a:lnTo>
                  <a:lnTo>
                    <a:pt x="310190" y="3262"/>
                  </a:lnTo>
                  <a:lnTo>
                    <a:pt x="358889" y="0"/>
                  </a:lnTo>
                  <a:lnTo>
                    <a:pt x="407589" y="3262"/>
                  </a:lnTo>
                  <a:lnTo>
                    <a:pt x="454300" y="12766"/>
                  </a:lnTo>
                  <a:lnTo>
                    <a:pt x="498595" y="28084"/>
                  </a:lnTo>
                  <a:lnTo>
                    <a:pt x="540043" y="48791"/>
                  </a:lnTo>
                  <a:lnTo>
                    <a:pt x="578219" y="74459"/>
                  </a:lnTo>
                  <a:lnTo>
                    <a:pt x="612694" y="104663"/>
                  </a:lnTo>
                  <a:lnTo>
                    <a:pt x="643039" y="138976"/>
                  </a:lnTo>
                  <a:lnTo>
                    <a:pt x="668826" y="176972"/>
                  </a:lnTo>
                  <a:lnTo>
                    <a:pt x="689628" y="218223"/>
                  </a:lnTo>
                  <a:lnTo>
                    <a:pt x="705017" y="262304"/>
                  </a:lnTo>
                  <a:lnTo>
                    <a:pt x="714564" y="308789"/>
                  </a:lnTo>
                  <a:lnTo>
                    <a:pt x="717842" y="357250"/>
                  </a:lnTo>
                  <a:lnTo>
                    <a:pt x="714564" y="405712"/>
                  </a:lnTo>
                  <a:lnTo>
                    <a:pt x="705017" y="452197"/>
                  </a:lnTo>
                  <a:lnTo>
                    <a:pt x="689628" y="496278"/>
                  </a:lnTo>
                  <a:lnTo>
                    <a:pt x="668826" y="537529"/>
                  </a:lnTo>
                  <a:lnTo>
                    <a:pt x="643039" y="575525"/>
                  </a:lnTo>
                  <a:lnTo>
                    <a:pt x="612694" y="609838"/>
                  </a:lnTo>
                  <a:lnTo>
                    <a:pt x="578219" y="640042"/>
                  </a:lnTo>
                  <a:lnTo>
                    <a:pt x="540043" y="665710"/>
                  </a:lnTo>
                  <a:lnTo>
                    <a:pt x="498595" y="686417"/>
                  </a:lnTo>
                  <a:lnTo>
                    <a:pt x="454300" y="701735"/>
                  </a:lnTo>
                  <a:lnTo>
                    <a:pt x="407589" y="711239"/>
                  </a:lnTo>
                  <a:lnTo>
                    <a:pt x="358889" y="714501"/>
                  </a:lnTo>
                  <a:lnTo>
                    <a:pt x="310190" y="711239"/>
                  </a:lnTo>
                  <a:lnTo>
                    <a:pt x="263482" y="701735"/>
                  </a:lnTo>
                  <a:lnTo>
                    <a:pt x="219193" y="686417"/>
                  </a:lnTo>
                  <a:lnTo>
                    <a:pt x="177751" y="665710"/>
                  </a:lnTo>
                  <a:lnTo>
                    <a:pt x="139582" y="640042"/>
                  </a:lnTo>
                  <a:lnTo>
                    <a:pt x="105116" y="609838"/>
                  </a:lnTo>
                  <a:lnTo>
                    <a:pt x="74779" y="575525"/>
                  </a:lnTo>
                  <a:lnTo>
                    <a:pt x="48998" y="537529"/>
                  </a:lnTo>
                  <a:lnTo>
                    <a:pt x="28203" y="496278"/>
                  </a:lnTo>
                  <a:lnTo>
                    <a:pt x="12819" y="452197"/>
                  </a:lnTo>
                  <a:lnTo>
                    <a:pt x="3276" y="405712"/>
                  </a:lnTo>
                  <a:lnTo>
                    <a:pt x="0" y="357250"/>
                  </a:lnTo>
                  <a:close/>
                </a:path>
              </a:pathLst>
            </a:custGeom>
            <a:ln w="25400">
              <a:solidFill>
                <a:srgbClr val="FFFFFF"/>
              </a:solidFill>
            </a:ln>
          </p:spPr>
          <p:txBody>
            <a:bodyPr wrap="square" lIns="0" tIns="0" rIns="0" bIns="0" rtlCol="0"/>
            <a:lstStyle/>
            <a:p>
              <a:endParaRPr/>
            </a:p>
          </p:txBody>
        </p:sp>
        <p:sp>
          <p:nvSpPr>
            <p:cNvPr id="12" name="object 12"/>
            <p:cNvSpPr/>
            <p:nvPr/>
          </p:nvSpPr>
          <p:spPr>
            <a:xfrm>
              <a:off x="686523" y="3505200"/>
              <a:ext cx="7732814" cy="71589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86523" y="3505200"/>
              <a:ext cx="7733030" cy="716280"/>
            </a:xfrm>
            <a:custGeom>
              <a:avLst/>
              <a:gdLst/>
              <a:ahLst/>
              <a:cxnLst/>
              <a:rect l="l" t="t" r="r" b="b"/>
              <a:pathLst>
                <a:path w="7733030" h="716279">
                  <a:moveTo>
                    <a:pt x="7732814" y="715899"/>
                  </a:moveTo>
                  <a:lnTo>
                    <a:pt x="358990" y="715899"/>
                  </a:lnTo>
                  <a:lnTo>
                    <a:pt x="0" y="358013"/>
                  </a:lnTo>
                  <a:lnTo>
                    <a:pt x="358990" y="0"/>
                  </a:lnTo>
                  <a:lnTo>
                    <a:pt x="7732814" y="0"/>
                  </a:lnTo>
                  <a:lnTo>
                    <a:pt x="7732814" y="715899"/>
                  </a:lnTo>
                  <a:close/>
                </a:path>
              </a:pathLst>
            </a:custGeom>
            <a:ln w="25400">
              <a:solidFill>
                <a:srgbClr val="002563"/>
              </a:solidFill>
            </a:ln>
          </p:spPr>
          <p:txBody>
            <a:bodyPr wrap="square" lIns="0" tIns="0" rIns="0" bIns="0" rtlCol="0"/>
            <a:lstStyle/>
            <a:p>
              <a:endParaRPr/>
            </a:p>
          </p:txBody>
        </p:sp>
        <p:sp>
          <p:nvSpPr>
            <p:cNvPr id="14" name="object 14"/>
            <p:cNvSpPr/>
            <p:nvPr/>
          </p:nvSpPr>
          <p:spPr>
            <a:xfrm>
              <a:off x="609968" y="3459226"/>
              <a:ext cx="1161173" cy="80797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609968" y="3459226"/>
              <a:ext cx="1161415" cy="808355"/>
            </a:xfrm>
            <a:custGeom>
              <a:avLst/>
              <a:gdLst/>
              <a:ahLst/>
              <a:cxnLst/>
              <a:rect l="l" t="t" r="r" b="b"/>
              <a:pathLst>
                <a:path w="1161414" h="808354">
                  <a:moveTo>
                    <a:pt x="0" y="403987"/>
                  </a:moveTo>
                  <a:lnTo>
                    <a:pt x="2657" y="365076"/>
                  </a:lnTo>
                  <a:lnTo>
                    <a:pt x="10469" y="327213"/>
                  </a:lnTo>
                  <a:lnTo>
                    <a:pt x="23190" y="290567"/>
                  </a:lnTo>
                  <a:lnTo>
                    <a:pt x="40578" y="255306"/>
                  </a:lnTo>
                  <a:lnTo>
                    <a:pt x="62390" y="221600"/>
                  </a:lnTo>
                  <a:lnTo>
                    <a:pt x="88382" y="189618"/>
                  </a:lnTo>
                  <a:lnTo>
                    <a:pt x="118310" y="159529"/>
                  </a:lnTo>
                  <a:lnTo>
                    <a:pt x="151932" y="131503"/>
                  </a:lnTo>
                  <a:lnTo>
                    <a:pt x="189005" y="105708"/>
                  </a:lnTo>
                  <a:lnTo>
                    <a:pt x="229284" y="82315"/>
                  </a:lnTo>
                  <a:lnTo>
                    <a:pt x="272527" y="61491"/>
                  </a:lnTo>
                  <a:lnTo>
                    <a:pt x="318490" y="43407"/>
                  </a:lnTo>
                  <a:lnTo>
                    <a:pt x="366930" y="28232"/>
                  </a:lnTo>
                  <a:lnTo>
                    <a:pt x="417603" y="16134"/>
                  </a:lnTo>
                  <a:lnTo>
                    <a:pt x="470267" y="7283"/>
                  </a:lnTo>
                  <a:lnTo>
                    <a:pt x="524678" y="1849"/>
                  </a:lnTo>
                  <a:lnTo>
                    <a:pt x="580593" y="0"/>
                  </a:lnTo>
                  <a:lnTo>
                    <a:pt x="636501" y="1849"/>
                  </a:lnTo>
                  <a:lnTo>
                    <a:pt x="690907" y="7283"/>
                  </a:lnTo>
                  <a:lnTo>
                    <a:pt x="743567" y="16134"/>
                  </a:lnTo>
                  <a:lnTo>
                    <a:pt x="794238" y="28232"/>
                  </a:lnTo>
                  <a:lnTo>
                    <a:pt x="842676" y="43407"/>
                  </a:lnTo>
                  <a:lnTo>
                    <a:pt x="888638" y="61491"/>
                  </a:lnTo>
                  <a:lnTo>
                    <a:pt x="931880" y="82315"/>
                  </a:lnTo>
                  <a:lnTo>
                    <a:pt x="972160" y="105708"/>
                  </a:lnTo>
                  <a:lnTo>
                    <a:pt x="1009233" y="131503"/>
                  </a:lnTo>
                  <a:lnTo>
                    <a:pt x="1042856" y="159529"/>
                  </a:lnTo>
                  <a:lnTo>
                    <a:pt x="1072786" y="189618"/>
                  </a:lnTo>
                  <a:lnTo>
                    <a:pt x="1098779" y="221600"/>
                  </a:lnTo>
                  <a:lnTo>
                    <a:pt x="1120592" y="255306"/>
                  </a:lnTo>
                  <a:lnTo>
                    <a:pt x="1137981" y="290567"/>
                  </a:lnTo>
                  <a:lnTo>
                    <a:pt x="1150703" y="327213"/>
                  </a:lnTo>
                  <a:lnTo>
                    <a:pt x="1158515" y="365076"/>
                  </a:lnTo>
                  <a:lnTo>
                    <a:pt x="1161173" y="403987"/>
                  </a:lnTo>
                  <a:lnTo>
                    <a:pt x="1158515" y="442897"/>
                  </a:lnTo>
                  <a:lnTo>
                    <a:pt x="1150703" y="480760"/>
                  </a:lnTo>
                  <a:lnTo>
                    <a:pt x="1137981" y="517406"/>
                  </a:lnTo>
                  <a:lnTo>
                    <a:pt x="1120592" y="552667"/>
                  </a:lnTo>
                  <a:lnTo>
                    <a:pt x="1098779" y="586373"/>
                  </a:lnTo>
                  <a:lnTo>
                    <a:pt x="1072786" y="618355"/>
                  </a:lnTo>
                  <a:lnTo>
                    <a:pt x="1042856" y="648444"/>
                  </a:lnTo>
                  <a:lnTo>
                    <a:pt x="1009233" y="676470"/>
                  </a:lnTo>
                  <a:lnTo>
                    <a:pt x="972160" y="702265"/>
                  </a:lnTo>
                  <a:lnTo>
                    <a:pt x="931880" y="725658"/>
                  </a:lnTo>
                  <a:lnTo>
                    <a:pt x="888638" y="746482"/>
                  </a:lnTo>
                  <a:lnTo>
                    <a:pt x="842676" y="764566"/>
                  </a:lnTo>
                  <a:lnTo>
                    <a:pt x="794238" y="779741"/>
                  </a:lnTo>
                  <a:lnTo>
                    <a:pt x="743567" y="791839"/>
                  </a:lnTo>
                  <a:lnTo>
                    <a:pt x="690907" y="800690"/>
                  </a:lnTo>
                  <a:lnTo>
                    <a:pt x="636501" y="806124"/>
                  </a:lnTo>
                  <a:lnTo>
                    <a:pt x="580593" y="807974"/>
                  </a:lnTo>
                  <a:lnTo>
                    <a:pt x="524678" y="806124"/>
                  </a:lnTo>
                  <a:lnTo>
                    <a:pt x="470267" y="800690"/>
                  </a:lnTo>
                  <a:lnTo>
                    <a:pt x="417603" y="791839"/>
                  </a:lnTo>
                  <a:lnTo>
                    <a:pt x="366930" y="779741"/>
                  </a:lnTo>
                  <a:lnTo>
                    <a:pt x="318490" y="764566"/>
                  </a:lnTo>
                  <a:lnTo>
                    <a:pt x="272527" y="746482"/>
                  </a:lnTo>
                  <a:lnTo>
                    <a:pt x="229284" y="725658"/>
                  </a:lnTo>
                  <a:lnTo>
                    <a:pt x="189005" y="702265"/>
                  </a:lnTo>
                  <a:lnTo>
                    <a:pt x="151932" y="676470"/>
                  </a:lnTo>
                  <a:lnTo>
                    <a:pt x="118310" y="648444"/>
                  </a:lnTo>
                  <a:lnTo>
                    <a:pt x="88382" y="618355"/>
                  </a:lnTo>
                  <a:lnTo>
                    <a:pt x="62390" y="586373"/>
                  </a:lnTo>
                  <a:lnTo>
                    <a:pt x="40578" y="552667"/>
                  </a:lnTo>
                  <a:lnTo>
                    <a:pt x="23190" y="517406"/>
                  </a:lnTo>
                  <a:lnTo>
                    <a:pt x="10469" y="480760"/>
                  </a:lnTo>
                  <a:lnTo>
                    <a:pt x="2657" y="442897"/>
                  </a:lnTo>
                  <a:lnTo>
                    <a:pt x="0" y="403987"/>
                  </a:lnTo>
                  <a:close/>
                </a:path>
              </a:pathLst>
            </a:custGeom>
            <a:ln w="25400">
              <a:solidFill>
                <a:srgbClr val="FFFFFF"/>
              </a:solidFill>
            </a:ln>
          </p:spPr>
          <p:txBody>
            <a:bodyPr wrap="square" lIns="0" tIns="0" rIns="0" bIns="0" rtlCol="0"/>
            <a:lstStyle/>
            <a:p>
              <a:endParaRPr/>
            </a:p>
          </p:txBody>
        </p:sp>
        <p:sp>
          <p:nvSpPr>
            <p:cNvPr id="16" name="object 16"/>
            <p:cNvSpPr/>
            <p:nvPr/>
          </p:nvSpPr>
          <p:spPr>
            <a:xfrm>
              <a:off x="686523" y="4479925"/>
              <a:ext cx="7732814" cy="714375"/>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686523" y="4479925"/>
              <a:ext cx="7733030" cy="714375"/>
            </a:xfrm>
            <a:custGeom>
              <a:avLst/>
              <a:gdLst/>
              <a:ahLst/>
              <a:cxnLst/>
              <a:rect l="l" t="t" r="r" b="b"/>
              <a:pathLst>
                <a:path w="7733030" h="714375">
                  <a:moveTo>
                    <a:pt x="7732814" y="714375"/>
                  </a:moveTo>
                  <a:lnTo>
                    <a:pt x="358990" y="714375"/>
                  </a:lnTo>
                  <a:lnTo>
                    <a:pt x="0" y="357124"/>
                  </a:lnTo>
                  <a:lnTo>
                    <a:pt x="358990" y="0"/>
                  </a:lnTo>
                  <a:lnTo>
                    <a:pt x="7732814" y="0"/>
                  </a:lnTo>
                  <a:lnTo>
                    <a:pt x="7732814" y="714375"/>
                  </a:lnTo>
                  <a:close/>
                </a:path>
              </a:pathLst>
            </a:custGeom>
            <a:ln w="25400">
              <a:solidFill>
                <a:srgbClr val="002563"/>
              </a:solidFill>
            </a:ln>
          </p:spPr>
          <p:txBody>
            <a:bodyPr wrap="square" lIns="0" tIns="0" rIns="0" bIns="0" rtlCol="0"/>
            <a:lstStyle/>
            <a:p>
              <a:endParaRPr/>
            </a:p>
          </p:txBody>
        </p:sp>
        <p:sp>
          <p:nvSpPr>
            <p:cNvPr id="18" name="object 18"/>
            <p:cNvSpPr/>
            <p:nvPr/>
          </p:nvSpPr>
          <p:spPr>
            <a:xfrm>
              <a:off x="686523" y="4479925"/>
              <a:ext cx="717842" cy="714375"/>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86523" y="4479925"/>
              <a:ext cx="718185" cy="714375"/>
            </a:xfrm>
            <a:custGeom>
              <a:avLst/>
              <a:gdLst/>
              <a:ahLst/>
              <a:cxnLst/>
              <a:rect l="l" t="t" r="r" b="b"/>
              <a:pathLst>
                <a:path w="718185" h="714375">
                  <a:moveTo>
                    <a:pt x="0" y="357124"/>
                  </a:moveTo>
                  <a:lnTo>
                    <a:pt x="3276" y="308665"/>
                  </a:lnTo>
                  <a:lnTo>
                    <a:pt x="12819" y="262187"/>
                  </a:lnTo>
                  <a:lnTo>
                    <a:pt x="28203" y="218116"/>
                  </a:lnTo>
                  <a:lnTo>
                    <a:pt x="48998" y="176878"/>
                  </a:lnTo>
                  <a:lnTo>
                    <a:pt x="74779" y="138897"/>
                  </a:lnTo>
                  <a:lnTo>
                    <a:pt x="105116" y="104600"/>
                  </a:lnTo>
                  <a:lnTo>
                    <a:pt x="139582" y="74412"/>
                  </a:lnTo>
                  <a:lnTo>
                    <a:pt x="177751" y="48758"/>
                  </a:lnTo>
                  <a:lnTo>
                    <a:pt x="219193" y="28065"/>
                  </a:lnTo>
                  <a:lnTo>
                    <a:pt x="263482" y="12757"/>
                  </a:lnTo>
                  <a:lnTo>
                    <a:pt x="310190" y="3260"/>
                  </a:lnTo>
                  <a:lnTo>
                    <a:pt x="358889" y="0"/>
                  </a:lnTo>
                  <a:lnTo>
                    <a:pt x="407589" y="3260"/>
                  </a:lnTo>
                  <a:lnTo>
                    <a:pt x="454300" y="12757"/>
                  </a:lnTo>
                  <a:lnTo>
                    <a:pt x="498595" y="28065"/>
                  </a:lnTo>
                  <a:lnTo>
                    <a:pt x="540043" y="48758"/>
                  </a:lnTo>
                  <a:lnTo>
                    <a:pt x="578219" y="74412"/>
                  </a:lnTo>
                  <a:lnTo>
                    <a:pt x="612694" y="104600"/>
                  </a:lnTo>
                  <a:lnTo>
                    <a:pt x="643039" y="138897"/>
                  </a:lnTo>
                  <a:lnTo>
                    <a:pt x="668826" y="176878"/>
                  </a:lnTo>
                  <a:lnTo>
                    <a:pt x="689628" y="218116"/>
                  </a:lnTo>
                  <a:lnTo>
                    <a:pt x="705017" y="262187"/>
                  </a:lnTo>
                  <a:lnTo>
                    <a:pt x="714564" y="308665"/>
                  </a:lnTo>
                  <a:lnTo>
                    <a:pt x="717842" y="357124"/>
                  </a:lnTo>
                  <a:lnTo>
                    <a:pt x="714564" y="405612"/>
                  </a:lnTo>
                  <a:lnTo>
                    <a:pt x="705017" y="452114"/>
                  </a:lnTo>
                  <a:lnTo>
                    <a:pt x="689628" y="496204"/>
                  </a:lnTo>
                  <a:lnTo>
                    <a:pt x="668826" y="537459"/>
                  </a:lnTo>
                  <a:lnTo>
                    <a:pt x="643039" y="575452"/>
                  </a:lnTo>
                  <a:lnTo>
                    <a:pt x="612694" y="609758"/>
                  </a:lnTo>
                  <a:lnTo>
                    <a:pt x="578219" y="639953"/>
                  </a:lnTo>
                  <a:lnTo>
                    <a:pt x="540043" y="665611"/>
                  </a:lnTo>
                  <a:lnTo>
                    <a:pt x="498595" y="686307"/>
                  </a:lnTo>
                  <a:lnTo>
                    <a:pt x="454300" y="701617"/>
                  </a:lnTo>
                  <a:lnTo>
                    <a:pt x="407589" y="711114"/>
                  </a:lnTo>
                  <a:lnTo>
                    <a:pt x="358889" y="714375"/>
                  </a:lnTo>
                  <a:lnTo>
                    <a:pt x="310190" y="711114"/>
                  </a:lnTo>
                  <a:lnTo>
                    <a:pt x="263482" y="701617"/>
                  </a:lnTo>
                  <a:lnTo>
                    <a:pt x="219193" y="686308"/>
                  </a:lnTo>
                  <a:lnTo>
                    <a:pt x="177751" y="665611"/>
                  </a:lnTo>
                  <a:lnTo>
                    <a:pt x="139582" y="639953"/>
                  </a:lnTo>
                  <a:lnTo>
                    <a:pt x="105116" y="609758"/>
                  </a:lnTo>
                  <a:lnTo>
                    <a:pt x="74779" y="575452"/>
                  </a:lnTo>
                  <a:lnTo>
                    <a:pt x="48998" y="537459"/>
                  </a:lnTo>
                  <a:lnTo>
                    <a:pt x="28203" y="496204"/>
                  </a:lnTo>
                  <a:lnTo>
                    <a:pt x="12819" y="452114"/>
                  </a:lnTo>
                  <a:lnTo>
                    <a:pt x="3276" y="405612"/>
                  </a:lnTo>
                  <a:lnTo>
                    <a:pt x="0" y="357124"/>
                  </a:lnTo>
                  <a:close/>
                </a:path>
              </a:pathLst>
            </a:custGeom>
            <a:ln w="25400">
              <a:solidFill>
                <a:srgbClr val="FFFFFF"/>
              </a:solidFill>
            </a:ln>
          </p:spPr>
          <p:txBody>
            <a:bodyPr wrap="square" lIns="0" tIns="0" rIns="0" bIns="0" rtlCol="0"/>
            <a:lstStyle/>
            <a:p>
              <a:endParaRPr/>
            </a:p>
          </p:txBody>
        </p:sp>
        <p:sp>
          <p:nvSpPr>
            <p:cNvPr id="20" name="object 20"/>
            <p:cNvSpPr/>
            <p:nvPr/>
          </p:nvSpPr>
          <p:spPr>
            <a:xfrm>
              <a:off x="686523" y="5334000"/>
              <a:ext cx="7732814" cy="788987"/>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686523" y="5334000"/>
              <a:ext cx="7733030" cy="789305"/>
            </a:xfrm>
            <a:custGeom>
              <a:avLst/>
              <a:gdLst/>
              <a:ahLst/>
              <a:cxnLst/>
              <a:rect l="l" t="t" r="r" b="b"/>
              <a:pathLst>
                <a:path w="7733030" h="789304">
                  <a:moveTo>
                    <a:pt x="7732814" y="788987"/>
                  </a:moveTo>
                  <a:lnTo>
                    <a:pt x="358990" y="788987"/>
                  </a:lnTo>
                  <a:lnTo>
                    <a:pt x="0" y="394487"/>
                  </a:lnTo>
                  <a:lnTo>
                    <a:pt x="358990" y="0"/>
                  </a:lnTo>
                  <a:lnTo>
                    <a:pt x="7732814" y="0"/>
                  </a:lnTo>
                  <a:lnTo>
                    <a:pt x="7732814" y="788987"/>
                  </a:lnTo>
                  <a:close/>
                </a:path>
              </a:pathLst>
            </a:custGeom>
            <a:ln w="25400">
              <a:solidFill>
                <a:srgbClr val="002563"/>
              </a:solidFill>
            </a:ln>
          </p:spPr>
          <p:txBody>
            <a:bodyPr wrap="square" lIns="0" tIns="0" rIns="0" bIns="0" rtlCol="0"/>
            <a:lstStyle/>
            <a:p>
              <a:endParaRPr/>
            </a:p>
          </p:txBody>
        </p:sp>
      </p:grpSp>
      <p:sp>
        <p:nvSpPr>
          <p:cNvPr id="22" name="object 22"/>
          <p:cNvSpPr txBox="1"/>
          <p:nvPr/>
        </p:nvSpPr>
        <p:spPr>
          <a:xfrm>
            <a:off x="2082545" y="1738121"/>
            <a:ext cx="5701030" cy="432498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308"/>
                </a:solidFill>
                <a:latin typeface="Arial"/>
                <a:cs typeface="Arial"/>
              </a:rPr>
              <a:t>Tăng </a:t>
            </a:r>
            <a:r>
              <a:rPr sz="2400" dirty="0">
                <a:solidFill>
                  <a:srgbClr val="000308"/>
                </a:solidFill>
                <a:latin typeface="Arial"/>
                <a:cs typeface="Arial"/>
              </a:rPr>
              <a:t>cường các sản </a:t>
            </a:r>
            <a:r>
              <a:rPr sz="2400" spc="-5" dirty="0">
                <a:solidFill>
                  <a:srgbClr val="000308"/>
                </a:solidFill>
                <a:latin typeface="Arial"/>
                <a:cs typeface="Arial"/>
              </a:rPr>
              <a:t>phẩm hiện </a:t>
            </a:r>
            <a:r>
              <a:rPr sz="2400" dirty="0">
                <a:solidFill>
                  <a:srgbClr val="000308"/>
                </a:solidFill>
                <a:latin typeface="Arial"/>
                <a:cs typeface="Arial"/>
              </a:rPr>
              <a:t>có</a:t>
            </a:r>
            <a:endParaRPr sz="2400">
              <a:latin typeface="Arial"/>
              <a:cs typeface="Arial"/>
            </a:endParaRPr>
          </a:p>
          <a:p>
            <a:pPr marL="12700" marR="1511935">
              <a:lnSpc>
                <a:spcPts val="7670"/>
              </a:lnSpc>
              <a:spcBef>
                <a:spcPts val="710"/>
              </a:spcBef>
            </a:pPr>
            <a:r>
              <a:rPr sz="2400" spc="-5" dirty="0">
                <a:solidFill>
                  <a:srgbClr val="000308"/>
                </a:solidFill>
                <a:latin typeface="Arial"/>
                <a:cs typeface="Arial"/>
              </a:rPr>
              <a:t>Tạo </a:t>
            </a:r>
            <a:r>
              <a:rPr sz="2400" dirty="0">
                <a:solidFill>
                  <a:srgbClr val="000308"/>
                </a:solidFill>
                <a:latin typeface="Arial"/>
                <a:cs typeface="Arial"/>
              </a:rPr>
              <a:t>ra các </a:t>
            </a:r>
            <a:r>
              <a:rPr sz="2400" spc="-5" dirty="0">
                <a:solidFill>
                  <a:srgbClr val="000308"/>
                </a:solidFill>
                <a:latin typeface="Arial"/>
                <a:cs typeface="Arial"/>
              </a:rPr>
              <a:t>sản phẩm khác </a:t>
            </a:r>
            <a:r>
              <a:rPr sz="2400" spc="-10" dirty="0">
                <a:solidFill>
                  <a:srgbClr val="000308"/>
                </a:solidFill>
                <a:latin typeface="Arial"/>
                <a:cs typeface="Arial"/>
              </a:rPr>
              <a:t>biệt  </a:t>
            </a:r>
            <a:r>
              <a:rPr sz="2400" dirty="0">
                <a:solidFill>
                  <a:srgbClr val="000308"/>
                </a:solidFill>
                <a:latin typeface="Arial"/>
                <a:cs typeface="Arial"/>
              </a:rPr>
              <a:t>Giữ </a:t>
            </a:r>
            <a:r>
              <a:rPr sz="2400" spc="-5" dirty="0">
                <a:solidFill>
                  <a:srgbClr val="000308"/>
                </a:solidFill>
                <a:latin typeface="Arial"/>
                <a:cs typeface="Arial"/>
              </a:rPr>
              <a:t>chặt khách</a:t>
            </a:r>
            <a:r>
              <a:rPr sz="2400" dirty="0">
                <a:solidFill>
                  <a:srgbClr val="000308"/>
                </a:solidFill>
                <a:latin typeface="Arial"/>
                <a:cs typeface="Arial"/>
              </a:rPr>
              <a:t> </a:t>
            </a:r>
            <a:r>
              <a:rPr sz="2400" spc="-5" dirty="0">
                <a:solidFill>
                  <a:srgbClr val="000308"/>
                </a:solidFill>
                <a:latin typeface="Arial"/>
                <a:cs typeface="Arial"/>
              </a:rPr>
              <a:t>hàng</a:t>
            </a:r>
            <a:endParaRPr sz="2400">
              <a:latin typeface="Arial"/>
              <a:cs typeface="Arial"/>
            </a:endParaRPr>
          </a:p>
          <a:p>
            <a:pPr>
              <a:lnSpc>
                <a:spcPct val="100000"/>
              </a:lnSpc>
            </a:pPr>
            <a:endParaRPr sz="3250">
              <a:latin typeface="Arial"/>
              <a:cs typeface="Arial"/>
            </a:endParaRPr>
          </a:p>
          <a:p>
            <a:pPr marL="12700">
              <a:lnSpc>
                <a:spcPct val="100000"/>
              </a:lnSpc>
            </a:pPr>
            <a:r>
              <a:rPr sz="2400" spc="-5" dirty="0">
                <a:solidFill>
                  <a:srgbClr val="000308"/>
                </a:solidFill>
                <a:latin typeface="Arial"/>
                <a:cs typeface="Arial"/>
              </a:rPr>
              <a:t>Cản </a:t>
            </a:r>
            <a:r>
              <a:rPr sz="2400" dirty="0">
                <a:solidFill>
                  <a:srgbClr val="000308"/>
                </a:solidFill>
                <a:latin typeface="Arial"/>
                <a:cs typeface="Arial"/>
              </a:rPr>
              <a:t>trở các </a:t>
            </a:r>
            <a:r>
              <a:rPr sz="2400" spc="-5" dirty="0">
                <a:solidFill>
                  <a:srgbClr val="000308"/>
                </a:solidFill>
                <a:latin typeface="Arial"/>
                <a:cs typeface="Arial"/>
              </a:rPr>
              <a:t>đối </a:t>
            </a:r>
            <a:r>
              <a:rPr sz="2400" dirty="0">
                <a:solidFill>
                  <a:srgbClr val="000308"/>
                </a:solidFill>
                <a:latin typeface="Arial"/>
                <a:cs typeface="Arial"/>
              </a:rPr>
              <a:t>thủ </a:t>
            </a:r>
            <a:r>
              <a:rPr sz="2400" spc="-5" dirty="0">
                <a:solidFill>
                  <a:srgbClr val="000308"/>
                </a:solidFill>
                <a:latin typeface="Arial"/>
                <a:cs typeface="Arial"/>
              </a:rPr>
              <a:t>gia nhập </a:t>
            </a:r>
            <a:r>
              <a:rPr sz="2400" dirty="0">
                <a:solidFill>
                  <a:srgbClr val="000308"/>
                </a:solidFill>
                <a:latin typeface="Arial"/>
                <a:cs typeface="Arial"/>
              </a:rPr>
              <a:t>thị</a:t>
            </a:r>
            <a:r>
              <a:rPr sz="2400" spc="-20" dirty="0">
                <a:solidFill>
                  <a:srgbClr val="000308"/>
                </a:solidFill>
                <a:latin typeface="Arial"/>
                <a:cs typeface="Arial"/>
              </a:rPr>
              <a:t> </a:t>
            </a:r>
            <a:r>
              <a:rPr sz="2400" spc="-5" dirty="0">
                <a:solidFill>
                  <a:srgbClr val="000308"/>
                </a:solidFill>
                <a:latin typeface="Arial"/>
                <a:cs typeface="Arial"/>
              </a:rPr>
              <a:t>trường</a:t>
            </a:r>
            <a:endParaRPr sz="2400">
              <a:latin typeface="Arial"/>
              <a:cs typeface="Arial"/>
            </a:endParaRPr>
          </a:p>
          <a:p>
            <a:pPr>
              <a:lnSpc>
                <a:spcPct val="100000"/>
              </a:lnSpc>
              <a:spcBef>
                <a:spcPts val="15"/>
              </a:spcBef>
            </a:pPr>
            <a:endParaRPr sz="2750">
              <a:latin typeface="Arial"/>
              <a:cs typeface="Arial"/>
            </a:endParaRPr>
          </a:p>
          <a:p>
            <a:pPr marL="12700" marR="5080">
              <a:lnSpc>
                <a:spcPts val="2580"/>
              </a:lnSpc>
            </a:pPr>
            <a:r>
              <a:rPr sz="2400" spc="-5" dirty="0">
                <a:solidFill>
                  <a:srgbClr val="000308"/>
                </a:solidFill>
                <a:latin typeface="Arial"/>
                <a:cs typeface="Arial"/>
              </a:rPr>
              <a:t>Tăng lợi nhuận bằng </a:t>
            </a:r>
            <a:r>
              <a:rPr sz="2400" dirty="0">
                <a:solidFill>
                  <a:srgbClr val="000308"/>
                </a:solidFill>
                <a:latin typeface="Arial"/>
                <a:cs typeface="Arial"/>
              </a:rPr>
              <a:t>cách </a:t>
            </a:r>
            <a:r>
              <a:rPr sz="2400" spc="-5" dirty="0">
                <a:solidFill>
                  <a:srgbClr val="000308"/>
                </a:solidFill>
                <a:latin typeface="Arial"/>
                <a:cs typeface="Arial"/>
              </a:rPr>
              <a:t>giảm </a:t>
            </a:r>
            <a:r>
              <a:rPr sz="2400" dirty="0">
                <a:solidFill>
                  <a:srgbClr val="000308"/>
                </a:solidFill>
                <a:latin typeface="Arial"/>
                <a:cs typeface="Arial"/>
              </a:rPr>
              <a:t>chi </a:t>
            </a:r>
            <a:r>
              <a:rPr sz="2400" spc="-5" dirty="0">
                <a:solidFill>
                  <a:srgbClr val="000308"/>
                </a:solidFill>
                <a:latin typeface="Arial"/>
                <a:cs typeface="Arial"/>
              </a:rPr>
              <a:t>phí </a:t>
            </a:r>
            <a:r>
              <a:rPr sz="2400" dirty="0">
                <a:solidFill>
                  <a:srgbClr val="000308"/>
                </a:solidFill>
                <a:latin typeface="Arial"/>
                <a:cs typeface="Arial"/>
              </a:rPr>
              <a:t>và  </a:t>
            </a:r>
            <a:r>
              <a:rPr sz="2400" spc="-5" dirty="0">
                <a:solidFill>
                  <a:srgbClr val="000308"/>
                </a:solidFill>
                <a:latin typeface="Arial"/>
                <a:cs typeface="Arial"/>
              </a:rPr>
              <a:t>giảm</a:t>
            </a:r>
            <a:r>
              <a:rPr sz="2400" spc="10" dirty="0">
                <a:solidFill>
                  <a:srgbClr val="000308"/>
                </a:solidFill>
                <a:latin typeface="Arial"/>
                <a:cs typeface="Arial"/>
              </a:rPr>
              <a:t> </a:t>
            </a:r>
            <a:r>
              <a:rPr sz="2400" spc="-5" dirty="0">
                <a:solidFill>
                  <a:srgbClr val="000308"/>
                </a:solidFill>
                <a:latin typeface="Arial"/>
                <a:cs typeface="Arial"/>
              </a:rPr>
              <a:t>lỗi</a:t>
            </a:r>
            <a:endParaRPr sz="2400">
              <a:latin typeface="Arial"/>
              <a:cs typeface="Arial"/>
            </a:endParaRPr>
          </a:p>
        </p:txBody>
      </p:sp>
      <p:grpSp>
        <p:nvGrpSpPr>
          <p:cNvPr id="23" name="object 23"/>
          <p:cNvGrpSpPr/>
          <p:nvPr/>
        </p:nvGrpSpPr>
        <p:grpSpPr>
          <a:xfrm>
            <a:off x="528637" y="609600"/>
            <a:ext cx="8010525" cy="5526087"/>
            <a:chOff x="528637" y="452437"/>
            <a:chExt cx="8010525" cy="5683250"/>
          </a:xfrm>
        </p:grpSpPr>
        <p:sp>
          <p:nvSpPr>
            <p:cNvPr id="24" name="object 24"/>
            <p:cNvSpPr/>
            <p:nvPr/>
          </p:nvSpPr>
          <p:spPr>
            <a:xfrm>
              <a:off x="686523" y="5408676"/>
              <a:ext cx="717842" cy="714311"/>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686523" y="5408676"/>
              <a:ext cx="718185" cy="714375"/>
            </a:xfrm>
            <a:custGeom>
              <a:avLst/>
              <a:gdLst/>
              <a:ahLst/>
              <a:cxnLst/>
              <a:rect l="l" t="t" r="r" b="b"/>
              <a:pathLst>
                <a:path w="718185" h="714375">
                  <a:moveTo>
                    <a:pt x="0" y="357124"/>
                  </a:moveTo>
                  <a:lnTo>
                    <a:pt x="3276" y="308665"/>
                  </a:lnTo>
                  <a:lnTo>
                    <a:pt x="12819" y="262187"/>
                  </a:lnTo>
                  <a:lnTo>
                    <a:pt x="28203" y="218116"/>
                  </a:lnTo>
                  <a:lnTo>
                    <a:pt x="48998" y="176878"/>
                  </a:lnTo>
                  <a:lnTo>
                    <a:pt x="74779" y="138897"/>
                  </a:lnTo>
                  <a:lnTo>
                    <a:pt x="105116" y="104600"/>
                  </a:lnTo>
                  <a:lnTo>
                    <a:pt x="139582" y="74412"/>
                  </a:lnTo>
                  <a:lnTo>
                    <a:pt x="177751" y="48758"/>
                  </a:lnTo>
                  <a:lnTo>
                    <a:pt x="219193" y="28065"/>
                  </a:lnTo>
                  <a:lnTo>
                    <a:pt x="263482" y="12757"/>
                  </a:lnTo>
                  <a:lnTo>
                    <a:pt x="310190" y="3260"/>
                  </a:lnTo>
                  <a:lnTo>
                    <a:pt x="358889" y="0"/>
                  </a:lnTo>
                  <a:lnTo>
                    <a:pt x="407589" y="3260"/>
                  </a:lnTo>
                  <a:lnTo>
                    <a:pt x="454300" y="12757"/>
                  </a:lnTo>
                  <a:lnTo>
                    <a:pt x="498595" y="28065"/>
                  </a:lnTo>
                  <a:lnTo>
                    <a:pt x="540043" y="48758"/>
                  </a:lnTo>
                  <a:lnTo>
                    <a:pt x="578219" y="74412"/>
                  </a:lnTo>
                  <a:lnTo>
                    <a:pt x="612694" y="104600"/>
                  </a:lnTo>
                  <a:lnTo>
                    <a:pt x="643039" y="138897"/>
                  </a:lnTo>
                  <a:lnTo>
                    <a:pt x="668826" y="176878"/>
                  </a:lnTo>
                  <a:lnTo>
                    <a:pt x="689628" y="218116"/>
                  </a:lnTo>
                  <a:lnTo>
                    <a:pt x="705017" y="262187"/>
                  </a:lnTo>
                  <a:lnTo>
                    <a:pt x="714564" y="308665"/>
                  </a:lnTo>
                  <a:lnTo>
                    <a:pt x="717842" y="357124"/>
                  </a:lnTo>
                  <a:lnTo>
                    <a:pt x="714564" y="405592"/>
                  </a:lnTo>
                  <a:lnTo>
                    <a:pt x="705017" y="452078"/>
                  </a:lnTo>
                  <a:lnTo>
                    <a:pt x="689628" y="496157"/>
                  </a:lnTo>
                  <a:lnTo>
                    <a:pt x="668826" y="537403"/>
                  </a:lnTo>
                  <a:lnTo>
                    <a:pt x="643039" y="575390"/>
                  </a:lnTo>
                  <a:lnTo>
                    <a:pt x="612694" y="609693"/>
                  </a:lnTo>
                  <a:lnTo>
                    <a:pt x="578219" y="639886"/>
                  </a:lnTo>
                  <a:lnTo>
                    <a:pt x="540043" y="665544"/>
                  </a:lnTo>
                  <a:lnTo>
                    <a:pt x="498595" y="686241"/>
                  </a:lnTo>
                  <a:lnTo>
                    <a:pt x="454300" y="701552"/>
                  </a:lnTo>
                  <a:lnTo>
                    <a:pt x="407589" y="711050"/>
                  </a:lnTo>
                  <a:lnTo>
                    <a:pt x="358889" y="714311"/>
                  </a:lnTo>
                  <a:lnTo>
                    <a:pt x="310190" y="711050"/>
                  </a:lnTo>
                  <a:lnTo>
                    <a:pt x="263482" y="701552"/>
                  </a:lnTo>
                  <a:lnTo>
                    <a:pt x="219193" y="686241"/>
                  </a:lnTo>
                  <a:lnTo>
                    <a:pt x="177751" y="665544"/>
                  </a:lnTo>
                  <a:lnTo>
                    <a:pt x="139582" y="639886"/>
                  </a:lnTo>
                  <a:lnTo>
                    <a:pt x="105116" y="609693"/>
                  </a:lnTo>
                  <a:lnTo>
                    <a:pt x="74779" y="575390"/>
                  </a:lnTo>
                  <a:lnTo>
                    <a:pt x="48998" y="537403"/>
                  </a:lnTo>
                  <a:lnTo>
                    <a:pt x="28203" y="496157"/>
                  </a:lnTo>
                  <a:lnTo>
                    <a:pt x="12819" y="452078"/>
                  </a:lnTo>
                  <a:lnTo>
                    <a:pt x="3276" y="405592"/>
                  </a:lnTo>
                  <a:lnTo>
                    <a:pt x="0" y="357124"/>
                  </a:lnTo>
                  <a:close/>
                </a:path>
              </a:pathLst>
            </a:custGeom>
            <a:ln w="25400">
              <a:solidFill>
                <a:srgbClr val="FFFFFF"/>
              </a:solidFill>
            </a:ln>
          </p:spPr>
          <p:txBody>
            <a:bodyPr wrap="square" lIns="0" tIns="0" rIns="0" bIns="0" rtlCol="0"/>
            <a:lstStyle/>
            <a:p>
              <a:endParaRPr/>
            </a:p>
          </p:txBody>
        </p:sp>
        <p:sp>
          <p:nvSpPr>
            <p:cNvPr id="26" name="object 26"/>
            <p:cNvSpPr/>
            <p:nvPr/>
          </p:nvSpPr>
          <p:spPr>
            <a:xfrm>
              <a:off x="533400" y="4572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27" name="object 27"/>
            <p:cNvSpPr/>
            <p:nvPr/>
          </p:nvSpPr>
          <p:spPr>
            <a:xfrm>
              <a:off x="533400" y="457200"/>
              <a:ext cx="8001000" cy="990600"/>
            </a:xfrm>
            <a:custGeom>
              <a:avLst/>
              <a:gdLst/>
              <a:ahLst/>
              <a:cxnLst/>
              <a:rect l="l" t="t" r="r" b="b"/>
              <a:pathLst>
                <a:path w="8001000" h="990600">
                  <a:moveTo>
                    <a:pt x="0" y="990600"/>
                  </a:moveTo>
                  <a:lnTo>
                    <a:pt x="8001000" y="990600"/>
                  </a:lnTo>
                  <a:lnTo>
                    <a:pt x="8001000" y="0"/>
                  </a:lnTo>
                  <a:lnTo>
                    <a:pt x="0" y="0"/>
                  </a:lnTo>
                  <a:lnTo>
                    <a:pt x="0" y="990600"/>
                  </a:lnTo>
                  <a:close/>
                </a:path>
              </a:pathLst>
            </a:custGeom>
            <a:ln w="9525">
              <a:solidFill>
                <a:srgbClr val="000308"/>
              </a:solidFill>
            </a:ln>
          </p:spPr>
          <p:txBody>
            <a:bodyPr wrap="square" lIns="0" tIns="0" rIns="0" bIns="0" rtlCol="0"/>
            <a:lstStyle/>
            <a:p>
              <a:endParaRPr/>
            </a:p>
          </p:txBody>
        </p:sp>
      </p:grpSp>
      <p:sp>
        <p:nvSpPr>
          <p:cNvPr id="28" name="object 28"/>
          <p:cNvSpPr txBox="1">
            <a:spLocks noGrp="1"/>
          </p:cNvSpPr>
          <p:nvPr>
            <p:ph type="title"/>
          </p:nvPr>
        </p:nvSpPr>
        <p:spPr>
          <a:xfrm>
            <a:off x="612140" y="684021"/>
            <a:ext cx="7097395" cy="513715"/>
          </a:xfrm>
          <a:prstGeom prst="rect">
            <a:avLst/>
          </a:prstGeom>
        </p:spPr>
        <p:txBody>
          <a:bodyPr vert="horz" wrap="square" lIns="0" tIns="13335" rIns="0" bIns="0" rtlCol="0">
            <a:spAutoFit/>
          </a:bodyPr>
          <a:lstStyle/>
          <a:p>
            <a:pPr marL="12700">
              <a:lnSpc>
                <a:spcPct val="100000"/>
              </a:lnSpc>
              <a:spcBef>
                <a:spcPts val="105"/>
              </a:spcBef>
            </a:pPr>
            <a:r>
              <a:rPr dirty="0"/>
              <a:t>HTTT tạo </a:t>
            </a:r>
            <a:r>
              <a:rPr spc="-5" dirty="0"/>
              <a:t>lợi </a:t>
            </a:r>
            <a:r>
              <a:rPr dirty="0"/>
              <a:t>thế cạnh tranh </a:t>
            </a:r>
            <a:r>
              <a:rPr spc="-5" dirty="0"/>
              <a:t>bằng</a:t>
            </a:r>
            <a:r>
              <a:rPr spc="-240" dirty="0"/>
              <a:t> </a:t>
            </a:r>
            <a:r>
              <a:rPr dirty="0"/>
              <a:t>cách:</a:t>
            </a:r>
          </a:p>
        </p:txBody>
      </p:sp>
      <p:sp>
        <p:nvSpPr>
          <p:cNvPr id="30" name="object 30"/>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30</a:t>
            </a:fld>
            <a:endParaRPr spc="-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00" y="0"/>
            <a:ext cx="8559800" cy="6197600"/>
            <a:chOff x="-12700" y="0"/>
            <a:chExt cx="8559800" cy="6197600"/>
          </a:xfrm>
        </p:grpSpPr>
        <p:sp>
          <p:nvSpPr>
            <p:cNvPr id="3" name="object 3"/>
            <p:cNvSpPr/>
            <p:nvPr/>
          </p:nvSpPr>
          <p:spPr>
            <a:xfrm>
              <a:off x="533400" y="1600200"/>
              <a:ext cx="8001000" cy="1371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3400" y="1600200"/>
              <a:ext cx="8001000" cy="1371600"/>
            </a:xfrm>
            <a:custGeom>
              <a:avLst/>
              <a:gdLst/>
              <a:ahLst/>
              <a:cxnLst/>
              <a:rect l="l" t="t" r="r" b="b"/>
              <a:pathLst>
                <a:path w="8001000" h="1371600">
                  <a:moveTo>
                    <a:pt x="0" y="228600"/>
                  </a:moveTo>
                  <a:lnTo>
                    <a:pt x="22578" y="180595"/>
                  </a:lnTo>
                  <a:lnTo>
                    <a:pt x="61276" y="150462"/>
                  </a:lnTo>
                  <a:lnTo>
                    <a:pt x="117276" y="122186"/>
                  </a:lnTo>
                  <a:lnTo>
                    <a:pt x="189194" y="96077"/>
                  </a:lnTo>
                  <a:lnTo>
                    <a:pt x="230690" y="83932"/>
                  </a:lnTo>
                  <a:lnTo>
                    <a:pt x="275647" y="72445"/>
                  </a:lnTo>
                  <a:lnTo>
                    <a:pt x="323891" y="61654"/>
                  </a:lnTo>
                  <a:lnTo>
                    <a:pt x="375250" y="51599"/>
                  </a:lnTo>
                  <a:lnTo>
                    <a:pt x="429551" y="42318"/>
                  </a:lnTo>
                  <a:lnTo>
                    <a:pt x="486620" y="33849"/>
                  </a:lnTo>
                  <a:lnTo>
                    <a:pt x="546286" y="26232"/>
                  </a:lnTo>
                  <a:lnTo>
                    <a:pt x="608374" y="19504"/>
                  </a:lnTo>
                  <a:lnTo>
                    <a:pt x="672712" y="13706"/>
                  </a:lnTo>
                  <a:lnTo>
                    <a:pt x="739127" y="8875"/>
                  </a:lnTo>
                  <a:lnTo>
                    <a:pt x="807446" y="5050"/>
                  </a:lnTo>
                  <a:lnTo>
                    <a:pt x="877495" y="2270"/>
                  </a:lnTo>
                  <a:lnTo>
                    <a:pt x="949103" y="574"/>
                  </a:lnTo>
                  <a:lnTo>
                    <a:pt x="1022096" y="0"/>
                  </a:lnTo>
                  <a:lnTo>
                    <a:pt x="6978904" y="0"/>
                  </a:lnTo>
                  <a:lnTo>
                    <a:pt x="7051901" y="574"/>
                  </a:lnTo>
                  <a:lnTo>
                    <a:pt x="7123512" y="2270"/>
                  </a:lnTo>
                  <a:lnTo>
                    <a:pt x="7193565" y="5050"/>
                  </a:lnTo>
                  <a:lnTo>
                    <a:pt x="7261886" y="8875"/>
                  </a:lnTo>
                  <a:lnTo>
                    <a:pt x="7328302" y="13706"/>
                  </a:lnTo>
                  <a:lnTo>
                    <a:pt x="7392641" y="19504"/>
                  </a:lnTo>
                  <a:lnTo>
                    <a:pt x="7454730" y="26232"/>
                  </a:lnTo>
                  <a:lnTo>
                    <a:pt x="7514395" y="33849"/>
                  </a:lnTo>
                  <a:lnTo>
                    <a:pt x="7571465" y="42318"/>
                  </a:lnTo>
                  <a:lnTo>
                    <a:pt x="7625765" y="51599"/>
                  </a:lnTo>
                  <a:lnTo>
                    <a:pt x="7677123" y="61654"/>
                  </a:lnTo>
                  <a:lnTo>
                    <a:pt x="7725366" y="72445"/>
                  </a:lnTo>
                  <a:lnTo>
                    <a:pt x="7770321" y="83932"/>
                  </a:lnTo>
                  <a:lnTo>
                    <a:pt x="7811816" y="96077"/>
                  </a:lnTo>
                  <a:lnTo>
                    <a:pt x="7849677" y="108841"/>
                  </a:lnTo>
                  <a:lnTo>
                    <a:pt x="7913805" y="136072"/>
                  </a:lnTo>
                  <a:lnTo>
                    <a:pt x="7961324" y="165315"/>
                  </a:lnTo>
                  <a:lnTo>
                    <a:pt x="7990850" y="196261"/>
                  </a:lnTo>
                  <a:lnTo>
                    <a:pt x="8001000" y="228600"/>
                  </a:lnTo>
                  <a:lnTo>
                    <a:pt x="8001000" y="1143000"/>
                  </a:lnTo>
                  <a:lnTo>
                    <a:pt x="7978423" y="1191004"/>
                  </a:lnTo>
                  <a:lnTo>
                    <a:pt x="7939728" y="1221137"/>
                  </a:lnTo>
                  <a:lnTo>
                    <a:pt x="7883731" y="1249413"/>
                  </a:lnTo>
                  <a:lnTo>
                    <a:pt x="7811816" y="1275522"/>
                  </a:lnTo>
                  <a:lnTo>
                    <a:pt x="7770321" y="1287667"/>
                  </a:lnTo>
                  <a:lnTo>
                    <a:pt x="7725366" y="1299154"/>
                  </a:lnTo>
                  <a:lnTo>
                    <a:pt x="7677123" y="1309945"/>
                  </a:lnTo>
                  <a:lnTo>
                    <a:pt x="7625765" y="1320000"/>
                  </a:lnTo>
                  <a:lnTo>
                    <a:pt x="7571465" y="1329281"/>
                  </a:lnTo>
                  <a:lnTo>
                    <a:pt x="7514395" y="1337750"/>
                  </a:lnTo>
                  <a:lnTo>
                    <a:pt x="7454730" y="1345367"/>
                  </a:lnTo>
                  <a:lnTo>
                    <a:pt x="7392641" y="1352095"/>
                  </a:lnTo>
                  <a:lnTo>
                    <a:pt x="7328302" y="1357893"/>
                  </a:lnTo>
                  <a:lnTo>
                    <a:pt x="7261886" y="1362724"/>
                  </a:lnTo>
                  <a:lnTo>
                    <a:pt x="7193565" y="1366549"/>
                  </a:lnTo>
                  <a:lnTo>
                    <a:pt x="7123512" y="1369329"/>
                  </a:lnTo>
                  <a:lnTo>
                    <a:pt x="7051901" y="1371025"/>
                  </a:lnTo>
                  <a:lnTo>
                    <a:pt x="6978904" y="1371600"/>
                  </a:lnTo>
                  <a:lnTo>
                    <a:pt x="1022096" y="1371600"/>
                  </a:lnTo>
                  <a:lnTo>
                    <a:pt x="949103" y="1371025"/>
                  </a:lnTo>
                  <a:lnTo>
                    <a:pt x="877495" y="1369329"/>
                  </a:lnTo>
                  <a:lnTo>
                    <a:pt x="807446" y="1366549"/>
                  </a:lnTo>
                  <a:lnTo>
                    <a:pt x="739127" y="1362724"/>
                  </a:lnTo>
                  <a:lnTo>
                    <a:pt x="672712" y="1357893"/>
                  </a:lnTo>
                  <a:lnTo>
                    <a:pt x="608374" y="1352095"/>
                  </a:lnTo>
                  <a:lnTo>
                    <a:pt x="546286" y="1345367"/>
                  </a:lnTo>
                  <a:lnTo>
                    <a:pt x="486620" y="1337750"/>
                  </a:lnTo>
                  <a:lnTo>
                    <a:pt x="429551" y="1329281"/>
                  </a:lnTo>
                  <a:lnTo>
                    <a:pt x="375250" y="1320000"/>
                  </a:lnTo>
                  <a:lnTo>
                    <a:pt x="323891" y="1309945"/>
                  </a:lnTo>
                  <a:lnTo>
                    <a:pt x="275647" y="1299154"/>
                  </a:lnTo>
                  <a:lnTo>
                    <a:pt x="230690" y="1287667"/>
                  </a:lnTo>
                  <a:lnTo>
                    <a:pt x="189194" y="1275522"/>
                  </a:lnTo>
                  <a:lnTo>
                    <a:pt x="151331" y="1262758"/>
                  </a:lnTo>
                  <a:lnTo>
                    <a:pt x="87199" y="1235527"/>
                  </a:lnTo>
                  <a:lnTo>
                    <a:pt x="39678" y="1206284"/>
                  </a:lnTo>
                  <a:lnTo>
                    <a:pt x="10150" y="1175338"/>
                  </a:lnTo>
                  <a:lnTo>
                    <a:pt x="0" y="1143000"/>
                  </a:lnTo>
                  <a:lnTo>
                    <a:pt x="0" y="228600"/>
                  </a:lnTo>
                  <a:close/>
                </a:path>
              </a:pathLst>
            </a:custGeom>
            <a:ln w="25400">
              <a:solidFill>
                <a:srgbClr val="002563"/>
              </a:solidFill>
            </a:ln>
          </p:spPr>
          <p:txBody>
            <a:bodyPr wrap="square" lIns="0" tIns="0" rIns="0" bIns="0" rtlCol="0"/>
            <a:lstStyle/>
            <a:p>
              <a:endParaRPr/>
            </a:p>
          </p:txBody>
        </p:sp>
      </p:grpSp>
      <p:sp>
        <p:nvSpPr>
          <p:cNvPr id="5" name="object 5"/>
          <p:cNvSpPr txBox="1"/>
          <p:nvPr/>
        </p:nvSpPr>
        <p:spPr>
          <a:xfrm>
            <a:off x="703580" y="1583258"/>
            <a:ext cx="7466965" cy="1352550"/>
          </a:xfrm>
          <a:prstGeom prst="rect">
            <a:avLst/>
          </a:prstGeom>
        </p:spPr>
        <p:txBody>
          <a:bodyPr vert="horz" wrap="square" lIns="0" tIns="48895" rIns="0" bIns="0" rtlCol="0">
            <a:spAutoFit/>
          </a:bodyPr>
          <a:lstStyle/>
          <a:p>
            <a:pPr marL="12700" marR="5080">
              <a:lnSpc>
                <a:spcPct val="90100"/>
              </a:lnSpc>
              <a:spcBef>
                <a:spcPts val="385"/>
              </a:spcBef>
            </a:pPr>
            <a:r>
              <a:rPr sz="2400" dirty="0">
                <a:solidFill>
                  <a:srgbClr val="000308"/>
                </a:solidFill>
                <a:latin typeface="Arial"/>
                <a:cs typeface="Arial"/>
              </a:rPr>
              <a:t>Giả sử </a:t>
            </a:r>
            <a:r>
              <a:rPr sz="2400" spc="-15" dirty="0">
                <a:solidFill>
                  <a:srgbClr val="000308"/>
                </a:solidFill>
                <a:latin typeface="Arial"/>
                <a:cs typeface="Arial"/>
              </a:rPr>
              <a:t>FlexTime </a:t>
            </a:r>
            <a:r>
              <a:rPr sz="2400" spc="-5" dirty="0">
                <a:solidFill>
                  <a:srgbClr val="000308"/>
                </a:solidFill>
                <a:latin typeface="Arial"/>
                <a:cs typeface="Arial"/>
              </a:rPr>
              <a:t>giữ </a:t>
            </a:r>
            <a:r>
              <a:rPr sz="2400" dirty="0">
                <a:solidFill>
                  <a:srgbClr val="000308"/>
                </a:solidFill>
                <a:latin typeface="Arial"/>
                <a:cs typeface="Arial"/>
              </a:rPr>
              <a:t>tốc </a:t>
            </a:r>
            <a:r>
              <a:rPr sz="2400" spc="-5" dirty="0">
                <a:solidFill>
                  <a:srgbClr val="000308"/>
                </a:solidFill>
                <a:latin typeface="Arial"/>
                <a:cs typeface="Arial"/>
              </a:rPr>
              <a:t>độ </a:t>
            </a:r>
            <a:r>
              <a:rPr sz="2400" dirty="0">
                <a:solidFill>
                  <a:srgbClr val="000308"/>
                </a:solidFill>
                <a:latin typeface="Arial"/>
                <a:cs typeface="Arial"/>
              </a:rPr>
              <a:t>với </a:t>
            </a:r>
            <a:r>
              <a:rPr sz="2400" spc="-5" dirty="0">
                <a:solidFill>
                  <a:srgbClr val="000308"/>
                </a:solidFill>
                <a:latin typeface="Arial"/>
                <a:cs typeface="Arial"/>
              </a:rPr>
              <a:t>nghiên </a:t>
            </a:r>
            <a:r>
              <a:rPr sz="2400" dirty="0">
                <a:solidFill>
                  <a:srgbClr val="000308"/>
                </a:solidFill>
                <a:latin typeface="Arial"/>
                <a:cs typeface="Arial"/>
              </a:rPr>
              <a:t>cứu về </a:t>
            </a:r>
            <a:r>
              <a:rPr sz="2400" spc="-5" dirty="0">
                <a:solidFill>
                  <a:srgbClr val="000308"/>
                </a:solidFill>
                <a:latin typeface="Arial"/>
                <a:cs typeface="Arial"/>
              </a:rPr>
              <a:t>lịch </a:t>
            </a:r>
            <a:r>
              <a:rPr sz="2400" dirty="0">
                <a:solidFill>
                  <a:srgbClr val="000308"/>
                </a:solidFill>
                <a:latin typeface="Arial"/>
                <a:cs typeface="Arial"/>
              </a:rPr>
              <a:t>trình  tập </a:t>
            </a:r>
            <a:r>
              <a:rPr sz="2400" spc="-5" dirty="0">
                <a:solidFill>
                  <a:srgbClr val="000308"/>
                </a:solidFill>
                <a:latin typeface="Arial"/>
                <a:cs typeface="Arial"/>
              </a:rPr>
              <a:t>luyện </a:t>
            </a:r>
            <a:r>
              <a:rPr sz="2400" dirty="0">
                <a:solidFill>
                  <a:srgbClr val="000308"/>
                </a:solidFill>
                <a:latin typeface="Arial"/>
                <a:cs typeface="Arial"/>
              </a:rPr>
              <a:t>tối ưu  </a:t>
            </a:r>
            <a:r>
              <a:rPr sz="2300" spc="-70" dirty="0">
                <a:solidFill>
                  <a:srgbClr val="000308"/>
                </a:solidFill>
                <a:latin typeface="Trebuchet MS"/>
                <a:cs typeface="Trebuchet MS"/>
              </a:rPr>
              <a:t>(</a:t>
            </a:r>
            <a:r>
              <a:rPr sz="2300" u="heavy" spc="-70" dirty="0">
                <a:solidFill>
                  <a:srgbClr val="005F2B"/>
                </a:solidFill>
                <a:uFill>
                  <a:solidFill>
                    <a:srgbClr val="005F2B"/>
                  </a:solidFill>
                </a:uFill>
                <a:latin typeface="Trebuchet MS"/>
                <a:cs typeface="Trebuchet MS"/>
                <a:hlinkClick r:id="rId3"/>
              </a:rPr>
              <a:t>www.angelfire.com/wa3/loserschallenge/cardio.html</a:t>
            </a:r>
            <a:r>
              <a:rPr sz="2300" spc="-70" dirty="0">
                <a:solidFill>
                  <a:srgbClr val="000308"/>
                </a:solidFill>
                <a:latin typeface="Trebuchet MS"/>
                <a:cs typeface="Trebuchet MS"/>
              </a:rPr>
              <a:t>,  </a:t>
            </a:r>
            <a:r>
              <a:rPr sz="2300" u="heavy" spc="-75" dirty="0">
                <a:solidFill>
                  <a:srgbClr val="005F2B"/>
                </a:solidFill>
                <a:uFill>
                  <a:solidFill>
                    <a:srgbClr val="005F2B"/>
                  </a:solidFill>
                </a:uFill>
                <a:latin typeface="Trebuchet MS"/>
                <a:cs typeface="Trebuchet MS"/>
                <a:hlinkClick r:id="rId4"/>
              </a:rPr>
              <a:t>www.sportsci.org/jour/0101/cf.htm</a:t>
            </a:r>
            <a:r>
              <a:rPr sz="2300" spc="-75" dirty="0">
                <a:solidFill>
                  <a:srgbClr val="000308"/>
                </a:solidFill>
                <a:latin typeface="Trebuchet MS"/>
                <a:cs typeface="Trebuchet MS"/>
              </a:rPr>
              <a:t>)</a:t>
            </a:r>
            <a:endParaRPr sz="2300">
              <a:latin typeface="Trebuchet MS"/>
              <a:cs typeface="Trebuchet MS"/>
            </a:endParaRPr>
          </a:p>
        </p:txBody>
      </p:sp>
      <p:grpSp>
        <p:nvGrpSpPr>
          <p:cNvPr id="6" name="object 6"/>
          <p:cNvGrpSpPr/>
          <p:nvPr/>
        </p:nvGrpSpPr>
        <p:grpSpPr>
          <a:xfrm>
            <a:off x="2578100" y="3111500"/>
            <a:ext cx="5892800" cy="2806700"/>
            <a:chOff x="2578100" y="3111500"/>
            <a:chExt cx="5892800" cy="2806700"/>
          </a:xfrm>
        </p:grpSpPr>
        <p:sp>
          <p:nvSpPr>
            <p:cNvPr id="7" name="object 7"/>
            <p:cNvSpPr/>
            <p:nvPr/>
          </p:nvSpPr>
          <p:spPr>
            <a:xfrm>
              <a:off x="2590800" y="3124200"/>
              <a:ext cx="5867400" cy="27813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590800" y="3124200"/>
              <a:ext cx="5867400" cy="2781300"/>
            </a:xfrm>
            <a:custGeom>
              <a:avLst/>
              <a:gdLst/>
              <a:ahLst/>
              <a:cxnLst/>
              <a:rect l="l" t="t" r="r" b="b"/>
              <a:pathLst>
                <a:path w="5867400" h="2781300">
                  <a:moveTo>
                    <a:pt x="5867400" y="463550"/>
                  </a:moveTo>
                  <a:lnTo>
                    <a:pt x="5867400" y="2317750"/>
                  </a:lnTo>
                  <a:lnTo>
                    <a:pt x="5865130" y="2371808"/>
                  </a:lnTo>
                  <a:lnTo>
                    <a:pt x="5858492" y="2424036"/>
                  </a:lnTo>
                  <a:lnTo>
                    <a:pt x="5847736" y="2474084"/>
                  </a:lnTo>
                  <a:lnTo>
                    <a:pt x="5833118" y="2521605"/>
                  </a:lnTo>
                  <a:lnTo>
                    <a:pt x="5814888" y="2566251"/>
                  </a:lnTo>
                  <a:lnTo>
                    <a:pt x="5793301" y="2607674"/>
                  </a:lnTo>
                  <a:lnTo>
                    <a:pt x="5768609" y="2645527"/>
                  </a:lnTo>
                  <a:lnTo>
                    <a:pt x="5741066" y="2679461"/>
                  </a:lnTo>
                  <a:lnTo>
                    <a:pt x="5710924" y="2709129"/>
                  </a:lnTo>
                  <a:lnTo>
                    <a:pt x="5678436" y="2734183"/>
                  </a:lnTo>
                  <a:lnTo>
                    <a:pt x="5643856" y="2754275"/>
                  </a:lnTo>
                  <a:lnTo>
                    <a:pt x="5607435" y="2769057"/>
                  </a:lnTo>
                  <a:lnTo>
                    <a:pt x="5569428" y="2778181"/>
                  </a:lnTo>
                  <a:lnTo>
                    <a:pt x="5530088" y="2781300"/>
                  </a:lnTo>
                  <a:lnTo>
                    <a:pt x="0" y="2781300"/>
                  </a:lnTo>
                  <a:lnTo>
                    <a:pt x="0" y="0"/>
                  </a:lnTo>
                  <a:lnTo>
                    <a:pt x="5530088" y="0"/>
                  </a:lnTo>
                  <a:lnTo>
                    <a:pt x="5569428" y="3118"/>
                  </a:lnTo>
                  <a:lnTo>
                    <a:pt x="5607435" y="12241"/>
                  </a:lnTo>
                  <a:lnTo>
                    <a:pt x="5643856" y="27022"/>
                  </a:lnTo>
                  <a:lnTo>
                    <a:pt x="5678436" y="47112"/>
                  </a:lnTo>
                  <a:lnTo>
                    <a:pt x="5710924" y="72164"/>
                  </a:lnTo>
                  <a:lnTo>
                    <a:pt x="5741066" y="101830"/>
                  </a:lnTo>
                  <a:lnTo>
                    <a:pt x="5768609" y="135762"/>
                  </a:lnTo>
                  <a:lnTo>
                    <a:pt x="5793301" y="173614"/>
                  </a:lnTo>
                  <a:lnTo>
                    <a:pt x="5814888" y="215037"/>
                  </a:lnTo>
                  <a:lnTo>
                    <a:pt x="5833118" y="259683"/>
                  </a:lnTo>
                  <a:lnTo>
                    <a:pt x="5847736" y="307205"/>
                  </a:lnTo>
                  <a:lnTo>
                    <a:pt x="5858492" y="357255"/>
                  </a:lnTo>
                  <a:lnTo>
                    <a:pt x="5865130" y="409486"/>
                  </a:lnTo>
                  <a:lnTo>
                    <a:pt x="5867400" y="463550"/>
                  </a:lnTo>
                  <a:close/>
                </a:path>
              </a:pathLst>
            </a:custGeom>
            <a:ln w="25400">
              <a:solidFill>
                <a:srgbClr val="002563"/>
              </a:solidFill>
            </a:ln>
          </p:spPr>
          <p:txBody>
            <a:bodyPr wrap="square" lIns="0" tIns="0" rIns="0" bIns="0" rtlCol="0"/>
            <a:lstStyle/>
            <a:p>
              <a:endParaRPr/>
            </a:p>
          </p:txBody>
        </p:sp>
      </p:grpSp>
      <p:sp>
        <p:nvSpPr>
          <p:cNvPr id="9" name="object 9"/>
          <p:cNvSpPr txBox="1"/>
          <p:nvPr/>
        </p:nvSpPr>
        <p:spPr>
          <a:xfrm>
            <a:off x="2628138" y="3277616"/>
            <a:ext cx="5662295" cy="2465705"/>
          </a:xfrm>
          <a:prstGeom prst="rect">
            <a:avLst/>
          </a:prstGeom>
        </p:spPr>
        <p:txBody>
          <a:bodyPr vert="horz" wrap="square" lIns="0" tIns="12065" rIns="0" bIns="0" rtlCol="0">
            <a:spAutoFit/>
          </a:bodyPr>
          <a:lstStyle/>
          <a:p>
            <a:pPr marL="12700" marR="5080" algn="just">
              <a:lnSpc>
                <a:spcPct val="100000"/>
              </a:lnSpc>
              <a:spcBef>
                <a:spcPts val="95"/>
              </a:spcBef>
              <a:buSzPct val="93750"/>
              <a:buChar char="•"/>
              <a:tabLst>
                <a:tab pos="84455" algn="l"/>
              </a:tabLst>
            </a:pPr>
            <a:r>
              <a:rPr sz="1600" spc="-10" dirty="0">
                <a:solidFill>
                  <a:srgbClr val="000308"/>
                </a:solidFill>
                <a:latin typeface="Arial"/>
                <a:cs typeface="Arial"/>
              </a:rPr>
              <a:t>Có </a:t>
            </a:r>
            <a:r>
              <a:rPr sz="1600" spc="-5" dirty="0">
                <a:solidFill>
                  <a:srgbClr val="000308"/>
                </a:solidFill>
                <a:latin typeface="Arial"/>
                <a:cs typeface="Arial"/>
              </a:rPr>
              <a:t>thể </a:t>
            </a:r>
            <a:r>
              <a:rPr sz="1600" spc="-10" dirty="0">
                <a:solidFill>
                  <a:srgbClr val="000308"/>
                </a:solidFill>
                <a:latin typeface="Arial"/>
                <a:cs typeface="Arial"/>
              </a:rPr>
              <a:t>phát </a:t>
            </a:r>
            <a:r>
              <a:rPr sz="1600" spc="-5" dirty="0">
                <a:solidFill>
                  <a:srgbClr val="000308"/>
                </a:solidFill>
                <a:latin typeface="Arial"/>
                <a:cs typeface="Arial"/>
              </a:rPr>
              <a:t>triển hệ thống thông </a:t>
            </a:r>
            <a:r>
              <a:rPr sz="1600" dirty="0">
                <a:solidFill>
                  <a:srgbClr val="000308"/>
                </a:solidFill>
                <a:latin typeface="Arial"/>
                <a:cs typeface="Arial"/>
              </a:rPr>
              <a:t>tin </a:t>
            </a:r>
            <a:r>
              <a:rPr sz="1600" spc="-5" dirty="0">
                <a:solidFill>
                  <a:srgbClr val="000308"/>
                </a:solidFill>
                <a:latin typeface="Arial"/>
                <a:cs typeface="Arial"/>
              </a:rPr>
              <a:t>để theo </a:t>
            </a:r>
            <a:r>
              <a:rPr sz="1600" spc="-10" dirty="0">
                <a:solidFill>
                  <a:srgbClr val="000308"/>
                </a:solidFill>
                <a:latin typeface="Arial"/>
                <a:cs typeface="Arial"/>
              </a:rPr>
              <a:t>dõi </a:t>
            </a:r>
            <a:r>
              <a:rPr sz="1600" dirty="0">
                <a:solidFill>
                  <a:srgbClr val="000308"/>
                </a:solidFill>
                <a:latin typeface="Arial"/>
                <a:cs typeface="Arial"/>
              </a:rPr>
              <a:t>lịch </a:t>
            </a:r>
            <a:r>
              <a:rPr sz="1600" spc="-5" dirty="0">
                <a:solidFill>
                  <a:srgbClr val="000308"/>
                </a:solidFill>
                <a:latin typeface="Arial"/>
                <a:cs typeface="Arial"/>
              </a:rPr>
              <a:t>và </a:t>
            </a:r>
            <a:r>
              <a:rPr sz="1600" spc="-10" dirty="0">
                <a:solidFill>
                  <a:srgbClr val="000308"/>
                </a:solidFill>
                <a:latin typeface="Arial"/>
                <a:cs typeface="Arial"/>
              </a:rPr>
              <a:t>cường  </a:t>
            </a:r>
            <a:r>
              <a:rPr sz="1600" spc="-5" dirty="0">
                <a:solidFill>
                  <a:srgbClr val="000308"/>
                </a:solidFill>
                <a:latin typeface="Arial"/>
                <a:cs typeface="Arial"/>
              </a:rPr>
              <a:t>độ tập </a:t>
            </a:r>
            <a:r>
              <a:rPr sz="1600" spc="-10" dirty="0">
                <a:solidFill>
                  <a:srgbClr val="000308"/>
                </a:solidFill>
                <a:latin typeface="Arial"/>
                <a:cs typeface="Arial"/>
              </a:rPr>
              <a:t>luyện </a:t>
            </a:r>
            <a:r>
              <a:rPr sz="1600" spc="-10" dirty="0">
                <a:solidFill>
                  <a:srgbClr val="000308"/>
                </a:solidFill>
                <a:latin typeface="Trebuchet MS"/>
                <a:cs typeface="Trebuchet MS"/>
              </a:rPr>
              <a:t>c</a:t>
            </a:r>
            <a:r>
              <a:rPr sz="1600" spc="-10" dirty="0">
                <a:solidFill>
                  <a:srgbClr val="000308"/>
                </a:solidFill>
                <a:latin typeface="Arial"/>
                <a:cs typeface="Arial"/>
              </a:rPr>
              <a:t>ủ</a:t>
            </a:r>
            <a:r>
              <a:rPr sz="1600" spc="-10" dirty="0">
                <a:solidFill>
                  <a:srgbClr val="000308"/>
                </a:solidFill>
                <a:latin typeface="Trebuchet MS"/>
                <a:cs typeface="Trebuchet MS"/>
              </a:rPr>
              <a:t>a </a:t>
            </a:r>
            <a:r>
              <a:rPr sz="1600" spc="-5" dirty="0">
                <a:solidFill>
                  <a:srgbClr val="000308"/>
                </a:solidFill>
                <a:latin typeface="Arial"/>
                <a:cs typeface="Arial"/>
              </a:rPr>
              <a:t>khách </a:t>
            </a:r>
            <a:r>
              <a:rPr sz="1600" spc="-10" dirty="0">
                <a:solidFill>
                  <a:srgbClr val="000308"/>
                </a:solidFill>
                <a:latin typeface="Arial"/>
                <a:cs typeface="Arial"/>
              </a:rPr>
              <a:t>hàng, </a:t>
            </a:r>
            <a:r>
              <a:rPr sz="1600" spc="-5" dirty="0">
                <a:solidFill>
                  <a:srgbClr val="000308"/>
                </a:solidFill>
                <a:latin typeface="Arial"/>
                <a:cs typeface="Arial"/>
              </a:rPr>
              <a:t>sau đó gắn dữ liệu liên quan vào  mạng để thấy rõ lợi ích cho tim</a:t>
            </a:r>
            <a:r>
              <a:rPr sz="1600" spc="10" dirty="0">
                <a:solidFill>
                  <a:srgbClr val="000308"/>
                </a:solidFill>
                <a:latin typeface="Arial"/>
                <a:cs typeface="Arial"/>
              </a:rPr>
              <a:t> </a:t>
            </a:r>
            <a:r>
              <a:rPr sz="1600" spc="-5" dirty="0">
                <a:solidFill>
                  <a:srgbClr val="000308"/>
                </a:solidFill>
                <a:latin typeface="Arial"/>
                <a:cs typeface="Arial"/>
              </a:rPr>
              <a:t>mạch.</a:t>
            </a:r>
            <a:endParaRPr sz="1600">
              <a:latin typeface="Arial"/>
              <a:cs typeface="Arial"/>
            </a:endParaRPr>
          </a:p>
          <a:p>
            <a:pPr marL="12700" marR="229870">
              <a:lnSpc>
                <a:spcPct val="99700"/>
              </a:lnSpc>
              <a:spcBef>
                <a:spcPts val="20"/>
              </a:spcBef>
              <a:buSzPct val="93750"/>
              <a:buChar char="•"/>
              <a:tabLst>
                <a:tab pos="84455" algn="l"/>
              </a:tabLst>
            </a:pPr>
            <a:r>
              <a:rPr sz="1600" spc="-10" dirty="0">
                <a:solidFill>
                  <a:srgbClr val="000308"/>
                </a:solidFill>
                <a:latin typeface="Arial"/>
                <a:cs typeface="Arial"/>
              </a:rPr>
              <a:t>Có </a:t>
            </a:r>
            <a:r>
              <a:rPr sz="1600" spc="-5" dirty="0">
                <a:solidFill>
                  <a:srgbClr val="000308"/>
                </a:solidFill>
                <a:latin typeface="Arial"/>
                <a:cs typeface="Arial"/>
              </a:rPr>
              <a:t>thể tương </a:t>
            </a:r>
            <a:r>
              <a:rPr sz="1600" spc="-10" dirty="0">
                <a:solidFill>
                  <a:srgbClr val="000308"/>
                </a:solidFill>
                <a:latin typeface="Arial"/>
                <a:cs typeface="Arial"/>
              </a:rPr>
              <a:t>quan </a:t>
            </a:r>
            <a:r>
              <a:rPr sz="1600" spc="-5" dirty="0">
                <a:solidFill>
                  <a:srgbClr val="000308"/>
                </a:solidFill>
                <a:latin typeface="Arial"/>
                <a:cs typeface="Arial"/>
              </a:rPr>
              <a:t>dữ liệu tập </a:t>
            </a:r>
            <a:r>
              <a:rPr sz="1600" spc="-10" dirty="0">
                <a:solidFill>
                  <a:srgbClr val="000308"/>
                </a:solidFill>
                <a:latin typeface="Arial"/>
                <a:cs typeface="Arial"/>
              </a:rPr>
              <a:t>luyện </a:t>
            </a:r>
            <a:r>
              <a:rPr sz="1600" spc="-5" dirty="0">
                <a:solidFill>
                  <a:srgbClr val="000308"/>
                </a:solidFill>
                <a:latin typeface="Arial"/>
                <a:cs typeface="Arial"/>
              </a:rPr>
              <a:t>với chế độ ăn </a:t>
            </a:r>
            <a:r>
              <a:rPr sz="1600" spc="-10" dirty="0">
                <a:solidFill>
                  <a:srgbClr val="000308"/>
                </a:solidFill>
                <a:latin typeface="Arial"/>
                <a:cs typeface="Arial"/>
              </a:rPr>
              <a:t>uống </a:t>
            </a:r>
            <a:r>
              <a:rPr sz="1600" spc="-5" dirty="0">
                <a:solidFill>
                  <a:srgbClr val="000308"/>
                </a:solidFill>
                <a:latin typeface="Arial"/>
                <a:cs typeface="Arial"/>
              </a:rPr>
              <a:t>và  dữ liệu </a:t>
            </a:r>
            <a:r>
              <a:rPr sz="1600" dirty="0">
                <a:solidFill>
                  <a:srgbClr val="000308"/>
                </a:solidFill>
                <a:latin typeface="Arial"/>
                <a:cs typeface="Arial"/>
              </a:rPr>
              <a:t>về </a:t>
            </a:r>
            <a:r>
              <a:rPr sz="1600" spc="-5" dirty="0">
                <a:solidFill>
                  <a:srgbClr val="000308"/>
                </a:solidFill>
                <a:latin typeface="Arial"/>
                <a:cs typeface="Arial"/>
              </a:rPr>
              <a:t>trọng </a:t>
            </a:r>
            <a:r>
              <a:rPr sz="1600" spc="-10" dirty="0">
                <a:solidFill>
                  <a:srgbClr val="000308"/>
                </a:solidFill>
                <a:latin typeface="Arial"/>
                <a:cs typeface="Arial"/>
              </a:rPr>
              <a:t>lượng </a:t>
            </a:r>
            <a:r>
              <a:rPr sz="1600" spc="-5" dirty="0">
                <a:solidFill>
                  <a:srgbClr val="000308"/>
                </a:solidFill>
                <a:latin typeface="Arial"/>
                <a:cs typeface="Arial"/>
              </a:rPr>
              <a:t>giảm cân </a:t>
            </a:r>
            <a:r>
              <a:rPr sz="1600" spc="-10" dirty="0">
                <a:solidFill>
                  <a:srgbClr val="000308"/>
                </a:solidFill>
                <a:latin typeface="Arial"/>
                <a:cs typeface="Arial"/>
              </a:rPr>
              <a:t>hoặc đạt được </a:t>
            </a:r>
            <a:r>
              <a:rPr sz="1600" spc="-5" dirty="0">
                <a:solidFill>
                  <a:srgbClr val="000308"/>
                </a:solidFill>
                <a:latin typeface="Arial"/>
                <a:cs typeface="Arial"/>
              </a:rPr>
              <a:t>của khách  hàng.</a:t>
            </a:r>
            <a:endParaRPr sz="1600">
              <a:latin typeface="Arial"/>
              <a:cs typeface="Arial"/>
            </a:endParaRPr>
          </a:p>
          <a:p>
            <a:pPr marL="83820" indent="-71755">
              <a:lnSpc>
                <a:spcPts val="1914"/>
              </a:lnSpc>
              <a:spcBef>
                <a:spcPts val="10"/>
              </a:spcBef>
              <a:buSzPct val="93750"/>
              <a:buChar char="•"/>
              <a:tabLst>
                <a:tab pos="84455" algn="l"/>
              </a:tabLst>
            </a:pPr>
            <a:r>
              <a:rPr sz="1600" spc="-10" dirty="0">
                <a:solidFill>
                  <a:srgbClr val="000308"/>
                </a:solidFill>
                <a:latin typeface="Arial"/>
                <a:cs typeface="Arial"/>
              </a:rPr>
              <a:t>Có </a:t>
            </a:r>
            <a:r>
              <a:rPr sz="1600" spc="-5" dirty="0">
                <a:solidFill>
                  <a:srgbClr val="000308"/>
                </a:solidFill>
                <a:latin typeface="Arial"/>
                <a:cs typeface="Arial"/>
              </a:rPr>
              <a:t>thể cung cấp dữ liệu cho công ty </a:t>
            </a:r>
            <a:r>
              <a:rPr sz="1600" spc="-10" dirty="0">
                <a:solidFill>
                  <a:srgbClr val="000308"/>
                </a:solidFill>
                <a:latin typeface="Arial"/>
                <a:cs typeface="Arial"/>
              </a:rPr>
              <a:t>bảo </a:t>
            </a:r>
            <a:r>
              <a:rPr sz="1600" spc="-5" dirty="0">
                <a:solidFill>
                  <a:srgbClr val="000308"/>
                </a:solidFill>
                <a:latin typeface="Arial"/>
                <a:cs typeface="Arial"/>
              </a:rPr>
              <a:t>hiểm y tế </a:t>
            </a:r>
            <a:r>
              <a:rPr sz="1600" dirty="0">
                <a:solidFill>
                  <a:srgbClr val="000308"/>
                </a:solidFill>
                <a:latin typeface="Arial"/>
                <a:cs typeface="Arial"/>
              </a:rPr>
              <a:t>và </a:t>
            </a:r>
            <a:r>
              <a:rPr sz="1600" spc="-5" dirty="0">
                <a:solidFill>
                  <a:srgbClr val="000308"/>
                </a:solidFill>
                <a:latin typeface="Arial"/>
                <a:cs typeface="Arial"/>
              </a:rPr>
              <a:t>hỗ</a:t>
            </a:r>
            <a:r>
              <a:rPr sz="1600" spc="65" dirty="0">
                <a:solidFill>
                  <a:srgbClr val="000308"/>
                </a:solidFill>
                <a:latin typeface="Arial"/>
                <a:cs typeface="Arial"/>
              </a:rPr>
              <a:t> </a:t>
            </a:r>
            <a:r>
              <a:rPr sz="1600" spc="-5" dirty="0">
                <a:solidFill>
                  <a:srgbClr val="000308"/>
                </a:solidFill>
                <a:latin typeface="Arial"/>
                <a:cs typeface="Arial"/>
              </a:rPr>
              <a:t>trợ</a:t>
            </a:r>
            <a:endParaRPr sz="1600">
              <a:latin typeface="Arial"/>
              <a:cs typeface="Arial"/>
            </a:endParaRPr>
          </a:p>
          <a:p>
            <a:pPr marL="12700">
              <a:lnSpc>
                <a:spcPts val="1914"/>
              </a:lnSpc>
            </a:pPr>
            <a:r>
              <a:rPr sz="1600" spc="-5" dirty="0">
                <a:solidFill>
                  <a:srgbClr val="000308"/>
                </a:solidFill>
                <a:latin typeface="Arial"/>
                <a:cs typeface="Arial"/>
              </a:rPr>
              <a:t>hoạt động khách hàng để giảm phí bảo hiểm y</a:t>
            </a:r>
            <a:r>
              <a:rPr sz="1600" spc="-75" dirty="0">
                <a:solidFill>
                  <a:srgbClr val="000308"/>
                </a:solidFill>
                <a:latin typeface="Arial"/>
                <a:cs typeface="Arial"/>
              </a:rPr>
              <a:t> </a:t>
            </a:r>
            <a:r>
              <a:rPr sz="1600" spc="-5" dirty="0">
                <a:solidFill>
                  <a:srgbClr val="000308"/>
                </a:solidFill>
                <a:latin typeface="Arial"/>
                <a:cs typeface="Arial"/>
              </a:rPr>
              <a:t>tế.</a:t>
            </a:r>
            <a:endParaRPr sz="1600">
              <a:latin typeface="Arial"/>
              <a:cs typeface="Arial"/>
            </a:endParaRPr>
          </a:p>
          <a:p>
            <a:pPr marL="12700" marR="120650">
              <a:lnSpc>
                <a:spcPct val="100000"/>
              </a:lnSpc>
              <a:spcBef>
                <a:spcPts val="15"/>
              </a:spcBef>
              <a:buSzPct val="93750"/>
              <a:buChar char="•"/>
              <a:tabLst>
                <a:tab pos="84455" algn="l"/>
              </a:tabLst>
            </a:pPr>
            <a:r>
              <a:rPr sz="1600" spc="-15" dirty="0">
                <a:solidFill>
                  <a:srgbClr val="000308"/>
                </a:solidFill>
                <a:latin typeface="Arial"/>
                <a:cs typeface="Arial"/>
              </a:rPr>
              <a:t>FlexTime </a:t>
            </a:r>
            <a:r>
              <a:rPr sz="1600" dirty="0">
                <a:solidFill>
                  <a:srgbClr val="000308"/>
                </a:solidFill>
                <a:latin typeface="Arial"/>
                <a:cs typeface="Arial"/>
              </a:rPr>
              <a:t>có </a:t>
            </a:r>
            <a:r>
              <a:rPr sz="1600" spc="-5" dirty="0">
                <a:solidFill>
                  <a:srgbClr val="000308"/>
                </a:solidFill>
                <a:latin typeface="Arial"/>
                <a:cs typeface="Arial"/>
              </a:rPr>
              <a:t>thể </a:t>
            </a:r>
            <a:r>
              <a:rPr sz="1600" spc="-10" dirty="0">
                <a:solidFill>
                  <a:srgbClr val="000308"/>
                </a:solidFill>
                <a:latin typeface="Arial"/>
                <a:cs typeface="Arial"/>
              </a:rPr>
              <a:t>nhưng nên </a:t>
            </a:r>
            <a:r>
              <a:rPr sz="1600" spc="-5" dirty="0">
                <a:solidFill>
                  <a:srgbClr val="000308"/>
                </a:solidFill>
                <a:latin typeface="Arial"/>
                <a:cs typeface="Arial"/>
              </a:rPr>
              <a:t>làm những gì? Thực </a:t>
            </a:r>
            <a:r>
              <a:rPr sz="1600" dirty="0">
                <a:solidFill>
                  <a:srgbClr val="000308"/>
                </a:solidFill>
                <a:latin typeface="Arial"/>
                <a:cs typeface="Arial"/>
              </a:rPr>
              <a:t>sự có </a:t>
            </a:r>
            <a:r>
              <a:rPr sz="1600" spc="-5" dirty="0">
                <a:solidFill>
                  <a:srgbClr val="000308"/>
                </a:solidFill>
                <a:latin typeface="Arial"/>
                <a:cs typeface="Arial"/>
              </a:rPr>
              <a:t>đáng  giá cho </a:t>
            </a:r>
            <a:r>
              <a:rPr sz="1600" spc="-15" dirty="0">
                <a:solidFill>
                  <a:srgbClr val="000308"/>
                </a:solidFill>
                <a:latin typeface="Arial"/>
                <a:cs typeface="Arial"/>
              </a:rPr>
              <a:t>FlexTime </a:t>
            </a:r>
            <a:r>
              <a:rPr sz="1600" spc="-5" dirty="0">
                <a:solidFill>
                  <a:srgbClr val="000308"/>
                </a:solidFill>
                <a:latin typeface="Arial"/>
                <a:cs typeface="Arial"/>
              </a:rPr>
              <a:t>để </a:t>
            </a:r>
            <a:r>
              <a:rPr sz="1600" spc="-10" dirty="0">
                <a:solidFill>
                  <a:srgbClr val="000308"/>
                </a:solidFill>
                <a:latin typeface="Arial"/>
                <a:cs typeface="Arial"/>
              </a:rPr>
              <a:t>phát </a:t>
            </a:r>
            <a:r>
              <a:rPr sz="1600" spc="-5" dirty="0">
                <a:solidFill>
                  <a:srgbClr val="000308"/>
                </a:solidFill>
                <a:latin typeface="Arial"/>
                <a:cs typeface="Arial"/>
              </a:rPr>
              <a:t>triển hệ thống </a:t>
            </a:r>
            <a:r>
              <a:rPr sz="1600" spc="-10" dirty="0">
                <a:solidFill>
                  <a:srgbClr val="000308"/>
                </a:solidFill>
                <a:latin typeface="Arial"/>
                <a:cs typeface="Arial"/>
              </a:rPr>
              <a:t>như</a:t>
            </a:r>
            <a:r>
              <a:rPr sz="1600" spc="75" dirty="0">
                <a:solidFill>
                  <a:srgbClr val="000308"/>
                </a:solidFill>
                <a:latin typeface="Arial"/>
                <a:cs typeface="Arial"/>
              </a:rPr>
              <a:t> </a:t>
            </a:r>
            <a:r>
              <a:rPr sz="1600" spc="-10" dirty="0">
                <a:solidFill>
                  <a:srgbClr val="000308"/>
                </a:solidFill>
                <a:latin typeface="Arial"/>
                <a:cs typeface="Arial"/>
              </a:rPr>
              <a:t>vậy?</a:t>
            </a:r>
            <a:endParaRPr sz="1600">
              <a:latin typeface="Arial"/>
              <a:cs typeface="Arial"/>
            </a:endParaRPr>
          </a:p>
        </p:txBody>
      </p:sp>
      <p:grpSp>
        <p:nvGrpSpPr>
          <p:cNvPr id="10" name="object 10"/>
          <p:cNvGrpSpPr/>
          <p:nvPr/>
        </p:nvGrpSpPr>
        <p:grpSpPr>
          <a:xfrm>
            <a:off x="596900" y="3035300"/>
            <a:ext cx="2006600" cy="3027680"/>
            <a:chOff x="596900" y="3035300"/>
            <a:chExt cx="2006600" cy="3027680"/>
          </a:xfrm>
        </p:grpSpPr>
        <p:sp>
          <p:nvSpPr>
            <p:cNvPr id="11" name="object 11"/>
            <p:cNvSpPr/>
            <p:nvPr/>
          </p:nvSpPr>
          <p:spPr>
            <a:xfrm>
              <a:off x="609600" y="3048000"/>
              <a:ext cx="1981200" cy="3002280"/>
            </a:xfrm>
            <a:custGeom>
              <a:avLst/>
              <a:gdLst/>
              <a:ahLst/>
              <a:cxnLst/>
              <a:rect l="l" t="t" r="r" b="b"/>
              <a:pathLst>
                <a:path w="1981200" h="3002279">
                  <a:moveTo>
                    <a:pt x="1728089" y="0"/>
                  </a:moveTo>
                  <a:lnTo>
                    <a:pt x="253098" y="0"/>
                  </a:lnTo>
                  <a:lnTo>
                    <a:pt x="221348" y="3898"/>
                  </a:lnTo>
                  <a:lnTo>
                    <a:pt x="161618" y="33681"/>
                  </a:lnTo>
                  <a:lnTo>
                    <a:pt x="108494" y="89651"/>
                  </a:lnTo>
                  <a:lnTo>
                    <a:pt x="85003" y="126284"/>
                  </a:lnTo>
                  <a:lnTo>
                    <a:pt x="63873" y="168057"/>
                  </a:lnTo>
                  <a:lnTo>
                    <a:pt x="45344" y="214502"/>
                  </a:lnTo>
                  <a:lnTo>
                    <a:pt x="29653" y="265148"/>
                  </a:lnTo>
                  <a:lnTo>
                    <a:pt x="17035" y="319528"/>
                  </a:lnTo>
                  <a:lnTo>
                    <a:pt x="7729" y="377173"/>
                  </a:lnTo>
                  <a:lnTo>
                    <a:pt x="1971" y="437613"/>
                  </a:lnTo>
                  <a:lnTo>
                    <a:pt x="0" y="500379"/>
                  </a:lnTo>
                  <a:lnTo>
                    <a:pt x="0" y="2501646"/>
                  </a:lnTo>
                  <a:lnTo>
                    <a:pt x="1971" y="2564401"/>
                  </a:lnTo>
                  <a:lnTo>
                    <a:pt x="7729" y="2624831"/>
                  </a:lnTo>
                  <a:lnTo>
                    <a:pt x="17035" y="2682467"/>
                  </a:lnTo>
                  <a:lnTo>
                    <a:pt x="29653" y="2736840"/>
                  </a:lnTo>
                  <a:lnTo>
                    <a:pt x="45344" y="2787480"/>
                  </a:lnTo>
                  <a:lnTo>
                    <a:pt x="63873" y="2833919"/>
                  </a:lnTo>
                  <a:lnTo>
                    <a:pt x="85003" y="2875688"/>
                  </a:lnTo>
                  <a:lnTo>
                    <a:pt x="108494" y="2912318"/>
                  </a:lnTo>
                  <a:lnTo>
                    <a:pt x="134112" y="2943339"/>
                  </a:lnTo>
                  <a:lnTo>
                    <a:pt x="190776" y="2986681"/>
                  </a:lnTo>
                  <a:lnTo>
                    <a:pt x="253098" y="3001962"/>
                  </a:lnTo>
                  <a:lnTo>
                    <a:pt x="1728089" y="3001962"/>
                  </a:lnTo>
                  <a:lnTo>
                    <a:pt x="1790423" y="2986681"/>
                  </a:lnTo>
                  <a:lnTo>
                    <a:pt x="1847094" y="2943339"/>
                  </a:lnTo>
                  <a:lnTo>
                    <a:pt x="1872713" y="2912318"/>
                  </a:lnTo>
                  <a:lnTo>
                    <a:pt x="1896205" y="2875688"/>
                  </a:lnTo>
                  <a:lnTo>
                    <a:pt x="1917333" y="2833919"/>
                  </a:lnTo>
                  <a:lnTo>
                    <a:pt x="1935861" y="2787480"/>
                  </a:lnTo>
                  <a:lnTo>
                    <a:pt x="1951551" y="2736840"/>
                  </a:lnTo>
                  <a:lnTo>
                    <a:pt x="1964167" y="2682467"/>
                  </a:lnTo>
                  <a:lnTo>
                    <a:pt x="1973472" y="2624831"/>
                  </a:lnTo>
                  <a:lnTo>
                    <a:pt x="1979228" y="2564401"/>
                  </a:lnTo>
                  <a:lnTo>
                    <a:pt x="1981200" y="2501646"/>
                  </a:lnTo>
                  <a:lnTo>
                    <a:pt x="1981200" y="500379"/>
                  </a:lnTo>
                  <a:lnTo>
                    <a:pt x="1979228" y="437613"/>
                  </a:lnTo>
                  <a:lnTo>
                    <a:pt x="1973472" y="377173"/>
                  </a:lnTo>
                  <a:lnTo>
                    <a:pt x="1964167" y="319528"/>
                  </a:lnTo>
                  <a:lnTo>
                    <a:pt x="1951551" y="265148"/>
                  </a:lnTo>
                  <a:lnTo>
                    <a:pt x="1935861" y="214502"/>
                  </a:lnTo>
                  <a:lnTo>
                    <a:pt x="1917333" y="168057"/>
                  </a:lnTo>
                  <a:lnTo>
                    <a:pt x="1896205" y="126284"/>
                  </a:lnTo>
                  <a:lnTo>
                    <a:pt x="1872713" y="89651"/>
                  </a:lnTo>
                  <a:lnTo>
                    <a:pt x="1847094" y="58627"/>
                  </a:lnTo>
                  <a:lnTo>
                    <a:pt x="1790423" y="15282"/>
                  </a:lnTo>
                  <a:lnTo>
                    <a:pt x="1728089" y="0"/>
                  </a:lnTo>
                  <a:close/>
                </a:path>
              </a:pathLst>
            </a:custGeom>
            <a:solidFill>
              <a:srgbClr val="003185"/>
            </a:solidFill>
          </p:spPr>
          <p:txBody>
            <a:bodyPr wrap="square" lIns="0" tIns="0" rIns="0" bIns="0" rtlCol="0"/>
            <a:lstStyle/>
            <a:p>
              <a:endParaRPr/>
            </a:p>
          </p:txBody>
        </p:sp>
        <p:sp>
          <p:nvSpPr>
            <p:cNvPr id="12" name="object 12"/>
            <p:cNvSpPr/>
            <p:nvPr/>
          </p:nvSpPr>
          <p:spPr>
            <a:xfrm>
              <a:off x="609600" y="3048000"/>
              <a:ext cx="1981200" cy="3002280"/>
            </a:xfrm>
            <a:custGeom>
              <a:avLst/>
              <a:gdLst/>
              <a:ahLst/>
              <a:cxnLst/>
              <a:rect l="l" t="t" r="r" b="b"/>
              <a:pathLst>
                <a:path w="1981200" h="3002279">
                  <a:moveTo>
                    <a:pt x="0" y="500379"/>
                  </a:moveTo>
                  <a:lnTo>
                    <a:pt x="1971" y="437613"/>
                  </a:lnTo>
                  <a:lnTo>
                    <a:pt x="7729" y="377173"/>
                  </a:lnTo>
                  <a:lnTo>
                    <a:pt x="17035" y="319528"/>
                  </a:lnTo>
                  <a:lnTo>
                    <a:pt x="29653" y="265148"/>
                  </a:lnTo>
                  <a:lnTo>
                    <a:pt x="45344" y="214502"/>
                  </a:lnTo>
                  <a:lnTo>
                    <a:pt x="63873" y="168057"/>
                  </a:lnTo>
                  <a:lnTo>
                    <a:pt x="85003" y="126284"/>
                  </a:lnTo>
                  <a:lnTo>
                    <a:pt x="108494" y="89651"/>
                  </a:lnTo>
                  <a:lnTo>
                    <a:pt x="134112" y="58627"/>
                  </a:lnTo>
                  <a:lnTo>
                    <a:pt x="190776" y="15282"/>
                  </a:lnTo>
                  <a:lnTo>
                    <a:pt x="253098" y="0"/>
                  </a:lnTo>
                  <a:lnTo>
                    <a:pt x="1728089" y="0"/>
                  </a:lnTo>
                  <a:lnTo>
                    <a:pt x="1790423" y="15282"/>
                  </a:lnTo>
                  <a:lnTo>
                    <a:pt x="1847094" y="58627"/>
                  </a:lnTo>
                  <a:lnTo>
                    <a:pt x="1872713" y="89651"/>
                  </a:lnTo>
                  <a:lnTo>
                    <a:pt x="1896205" y="126284"/>
                  </a:lnTo>
                  <a:lnTo>
                    <a:pt x="1917333" y="168057"/>
                  </a:lnTo>
                  <a:lnTo>
                    <a:pt x="1935861" y="214502"/>
                  </a:lnTo>
                  <a:lnTo>
                    <a:pt x="1951551" y="265148"/>
                  </a:lnTo>
                  <a:lnTo>
                    <a:pt x="1964167" y="319528"/>
                  </a:lnTo>
                  <a:lnTo>
                    <a:pt x="1973472" y="377173"/>
                  </a:lnTo>
                  <a:lnTo>
                    <a:pt x="1979228" y="437613"/>
                  </a:lnTo>
                  <a:lnTo>
                    <a:pt x="1981200" y="500379"/>
                  </a:lnTo>
                  <a:lnTo>
                    <a:pt x="1981200" y="2501646"/>
                  </a:lnTo>
                  <a:lnTo>
                    <a:pt x="1979228" y="2564401"/>
                  </a:lnTo>
                  <a:lnTo>
                    <a:pt x="1973472" y="2624831"/>
                  </a:lnTo>
                  <a:lnTo>
                    <a:pt x="1964167" y="2682467"/>
                  </a:lnTo>
                  <a:lnTo>
                    <a:pt x="1951551" y="2736840"/>
                  </a:lnTo>
                  <a:lnTo>
                    <a:pt x="1935861" y="2787480"/>
                  </a:lnTo>
                  <a:lnTo>
                    <a:pt x="1917333" y="2833919"/>
                  </a:lnTo>
                  <a:lnTo>
                    <a:pt x="1896205" y="2875688"/>
                  </a:lnTo>
                  <a:lnTo>
                    <a:pt x="1872713" y="2912318"/>
                  </a:lnTo>
                  <a:lnTo>
                    <a:pt x="1847094" y="2943339"/>
                  </a:lnTo>
                  <a:lnTo>
                    <a:pt x="1790423" y="2986681"/>
                  </a:lnTo>
                  <a:lnTo>
                    <a:pt x="1728089" y="3001962"/>
                  </a:lnTo>
                  <a:lnTo>
                    <a:pt x="253098" y="3001962"/>
                  </a:lnTo>
                  <a:lnTo>
                    <a:pt x="190776" y="2986681"/>
                  </a:lnTo>
                  <a:lnTo>
                    <a:pt x="134112" y="2943339"/>
                  </a:lnTo>
                  <a:lnTo>
                    <a:pt x="108494" y="2912318"/>
                  </a:lnTo>
                  <a:lnTo>
                    <a:pt x="85003" y="2875688"/>
                  </a:lnTo>
                  <a:lnTo>
                    <a:pt x="63873" y="2833919"/>
                  </a:lnTo>
                  <a:lnTo>
                    <a:pt x="45344" y="2787480"/>
                  </a:lnTo>
                  <a:lnTo>
                    <a:pt x="29653" y="2736840"/>
                  </a:lnTo>
                  <a:lnTo>
                    <a:pt x="17035" y="2682467"/>
                  </a:lnTo>
                  <a:lnTo>
                    <a:pt x="7729" y="2624831"/>
                  </a:lnTo>
                  <a:lnTo>
                    <a:pt x="1971" y="2564401"/>
                  </a:lnTo>
                  <a:lnTo>
                    <a:pt x="0" y="2501646"/>
                  </a:lnTo>
                  <a:lnTo>
                    <a:pt x="0" y="500379"/>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748690" y="4099940"/>
            <a:ext cx="1703705" cy="835660"/>
          </a:xfrm>
          <a:prstGeom prst="rect">
            <a:avLst/>
          </a:prstGeom>
        </p:spPr>
        <p:txBody>
          <a:bodyPr vert="horz" wrap="square" lIns="0" tIns="60960" rIns="0" bIns="0" rtlCol="0">
            <a:spAutoFit/>
          </a:bodyPr>
          <a:lstStyle/>
          <a:p>
            <a:pPr marL="241300" marR="5080" indent="-228600">
              <a:lnSpc>
                <a:spcPts val="3020"/>
              </a:lnSpc>
              <a:spcBef>
                <a:spcPts val="480"/>
              </a:spcBef>
            </a:pPr>
            <a:r>
              <a:rPr sz="2800" spc="-130" dirty="0">
                <a:solidFill>
                  <a:srgbClr val="FFFFFF"/>
                </a:solidFill>
                <a:latin typeface="Arial"/>
                <a:cs typeface="Arial"/>
              </a:rPr>
              <a:t>Quan</a:t>
            </a:r>
            <a:r>
              <a:rPr sz="2800" spc="-170" dirty="0">
                <a:solidFill>
                  <a:srgbClr val="FFFFFF"/>
                </a:solidFill>
                <a:latin typeface="Arial"/>
                <a:cs typeface="Arial"/>
              </a:rPr>
              <a:t> </a:t>
            </a:r>
            <a:r>
              <a:rPr sz="2800" spc="25" dirty="0">
                <a:solidFill>
                  <a:srgbClr val="FFFFFF"/>
                </a:solidFill>
                <a:latin typeface="Arial"/>
                <a:cs typeface="Arial"/>
              </a:rPr>
              <a:t>điể</a:t>
            </a:r>
            <a:r>
              <a:rPr sz="2800" spc="25" dirty="0">
                <a:solidFill>
                  <a:srgbClr val="FFFFFF"/>
                </a:solidFill>
                <a:latin typeface="Trebuchet MS"/>
                <a:cs typeface="Trebuchet MS"/>
              </a:rPr>
              <a:t>m  </a:t>
            </a:r>
            <a:r>
              <a:rPr sz="2800" spc="-110" dirty="0">
                <a:solidFill>
                  <a:srgbClr val="FFFFFF"/>
                </a:solidFill>
                <a:latin typeface="Trebuchet MS"/>
                <a:cs typeface="Trebuchet MS"/>
              </a:rPr>
              <a:t>tích</a:t>
            </a:r>
            <a:r>
              <a:rPr sz="2800" spc="-165" dirty="0">
                <a:solidFill>
                  <a:srgbClr val="FFFFFF"/>
                </a:solidFill>
                <a:latin typeface="Trebuchet MS"/>
                <a:cs typeface="Trebuchet MS"/>
              </a:rPr>
              <a:t> </a:t>
            </a:r>
            <a:r>
              <a:rPr sz="2800" spc="-60" dirty="0">
                <a:solidFill>
                  <a:srgbClr val="FFFFFF"/>
                </a:solidFill>
                <a:latin typeface="Trebuchet MS"/>
                <a:cs typeface="Trebuchet MS"/>
              </a:rPr>
              <a:t>c</a:t>
            </a:r>
            <a:r>
              <a:rPr sz="2800" spc="-60" dirty="0">
                <a:solidFill>
                  <a:srgbClr val="FFFFFF"/>
                </a:solidFill>
                <a:latin typeface="Arial"/>
                <a:cs typeface="Arial"/>
              </a:rPr>
              <a:t>ự</a:t>
            </a:r>
            <a:r>
              <a:rPr sz="2800" spc="-60" dirty="0">
                <a:solidFill>
                  <a:srgbClr val="FFFFFF"/>
                </a:solidFill>
                <a:latin typeface="Trebuchet MS"/>
                <a:cs typeface="Trebuchet MS"/>
              </a:rPr>
              <a:t>c</a:t>
            </a:r>
            <a:endParaRPr sz="2800">
              <a:latin typeface="Trebuchet MS"/>
              <a:cs typeface="Trebuchet MS"/>
            </a:endParaRPr>
          </a:p>
        </p:txBody>
      </p:sp>
      <p:grpSp>
        <p:nvGrpSpPr>
          <p:cNvPr id="14" name="object 14"/>
          <p:cNvGrpSpPr/>
          <p:nvPr/>
        </p:nvGrpSpPr>
        <p:grpSpPr>
          <a:xfrm>
            <a:off x="528637" y="684021"/>
            <a:ext cx="8010525" cy="768541"/>
            <a:chOff x="528637" y="452437"/>
            <a:chExt cx="8010525" cy="1000125"/>
          </a:xfrm>
        </p:grpSpPr>
        <p:sp>
          <p:nvSpPr>
            <p:cNvPr id="15" name="object 15"/>
            <p:cNvSpPr/>
            <p:nvPr/>
          </p:nvSpPr>
          <p:spPr>
            <a:xfrm>
              <a:off x="533400" y="457200"/>
              <a:ext cx="8001000" cy="990600"/>
            </a:xfrm>
            <a:custGeom>
              <a:avLst/>
              <a:gdLst/>
              <a:ahLst/>
              <a:cxnLst/>
              <a:rect l="l" t="t" r="r" b="b"/>
              <a:pathLst>
                <a:path w="8001000" h="990600">
                  <a:moveTo>
                    <a:pt x="8001000" y="0"/>
                  </a:moveTo>
                  <a:lnTo>
                    <a:pt x="0" y="0"/>
                  </a:lnTo>
                  <a:lnTo>
                    <a:pt x="0" y="990600"/>
                  </a:lnTo>
                  <a:lnTo>
                    <a:pt x="8001000" y="990600"/>
                  </a:lnTo>
                  <a:lnTo>
                    <a:pt x="8001000" y="0"/>
                  </a:lnTo>
                  <a:close/>
                </a:path>
              </a:pathLst>
            </a:custGeom>
            <a:solidFill>
              <a:srgbClr val="FFFFFF"/>
            </a:solidFill>
          </p:spPr>
          <p:txBody>
            <a:bodyPr wrap="square" lIns="0" tIns="0" rIns="0" bIns="0" rtlCol="0"/>
            <a:lstStyle/>
            <a:p>
              <a:endParaRPr/>
            </a:p>
          </p:txBody>
        </p:sp>
        <p:sp>
          <p:nvSpPr>
            <p:cNvPr id="16" name="object 16"/>
            <p:cNvSpPr/>
            <p:nvPr/>
          </p:nvSpPr>
          <p:spPr>
            <a:xfrm>
              <a:off x="533400" y="457200"/>
              <a:ext cx="8001000" cy="990600"/>
            </a:xfrm>
            <a:custGeom>
              <a:avLst/>
              <a:gdLst/>
              <a:ahLst/>
              <a:cxnLst/>
              <a:rect l="l" t="t" r="r" b="b"/>
              <a:pathLst>
                <a:path w="8001000" h="990600">
                  <a:moveTo>
                    <a:pt x="0" y="990600"/>
                  </a:moveTo>
                  <a:lnTo>
                    <a:pt x="8001000" y="990600"/>
                  </a:lnTo>
                  <a:lnTo>
                    <a:pt x="8001000" y="0"/>
                  </a:lnTo>
                  <a:lnTo>
                    <a:pt x="0" y="0"/>
                  </a:lnTo>
                  <a:lnTo>
                    <a:pt x="0" y="990600"/>
                  </a:lnTo>
                  <a:close/>
                </a:path>
              </a:pathLst>
            </a:custGeom>
            <a:ln w="9525">
              <a:solidFill>
                <a:srgbClr val="000308"/>
              </a:solidFill>
            </a:ln>
          </p:spPr>
          <p:txBody>
            <a:bodyPr wrap="square" lIns="0" tIns="0" rIns="0" bIns="0" rtlCol="0"/>
            <a:lstStyle/>
            <a:p>
              <a:endParaRPr/>
            </a:p>
          </p:txBody>
        </p:sp>
      </p:grpSp>
      <p:sp>
        <p:nvSpPr>
          <p:cNvPr id="17" name="object 17"/>
          <p:cNvSpPr txBox="1">
            <a:spLocks noGrp="1"/>
          </p:cNvSpPr>
          <p:nvPr>
            <p:ph type="title"/>
          </p:nvPr>
        </p:nvSpPr>
        <p:spPr>
          <a:xfrm>
            <a:off x="612140" y="684021"/>
            <a:ext cx="7317740" cy="513715"/>
          </a:xfrm>
          <a:prstGeom prst="rect">
            <a:avLst/>
          </a:prstGeom>
        </p:spPr>
        <p:txBody>
          <a:bodyPr vert="horz" wrap="square" lIns="0" tIns="13335" rIns="0" bIns="0" rtlCol="0">
            <a:spAutoFit/>
          </a:bodyPr>
          <a:lstStyle/>
          <a:p>
            <a:pPr marL="12700">
              <a:lnSpc>
                <a:spcPct val="100000"/>
              </a:lnSpc>
              <a:spcBef>
                <a:spcPts val="105"/>
              </a:spcBef>
              <a:tabLst>
                <a:tab pos="779145" algn="l"/>
              </a:tabLst>
            </a:pPr>
            <a:r>
              <a:rPr b="1" dirty="0">
                <a:latin typeface="Arial"/>
                <a:cs typeface="Arial"/>
              </a:rPr>
              <a:t>Q8	</a:t>
            </a:r>
            <a:r>
              <a:rPr dirty="0"/>
              <a:t>Flextime sẽ </a:t>
            </a:r>
            <a:r>
              <a:rPr spc="-5" dirty="0"/>
              <a:t>như </a:t>
            </a:r>
            <a:r>
              <a:rPr dirty="0"/>
              <a:t>thế </a:t>
            </a:r>
            <a:r>
              <a:rPr spc="-5" dirty="0"/>
              <a:t>nào năm</a:t>
            </a:r>
            <a:r>
              <a:rPr spc="-120" dirty="0"/>
              <a:t> </a:t>
            </a:r>
            <a:r>
              <a:rPr spc="-5" dirty="0"/>
              <a:t>2025?</a:t>
            </a:r>
          </a:p>
        </p:txBody>
      </p:sp>
      <p:sp>
        <p:nvSpPr>
          <p:cNvPr id="19" name="object 19"/>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31</a:t>
            </a:fld>
            <a:endParaRPr spc="-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00425" y="1816100"/>
            <a:ext cx="5146675" cy="4140200"/>
            <a:chOff x="3400425" y="1816100"/>
            <a:chExt cx="5146675" cy="4140200"/>
          </a:xfrm>
        </p:grpSpPr>
        <p:sp>
          <p:nvSpPr>
            <p:cNvPr id="3" name="object 3"/>
            <p:cNvSpPr/>
            <p:nvPr/>
          </p:nvSpPr>
          <p:spPr>
            <a:xfrm>
              <a:off x="3413125" y="1828800"/>
              <a:ext cx="5121275" cy="411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13125" y="1828800"/>
              <a:ext cx="5121275" cy="4114800"/>
            </a:xfrm>
            <a:custGeom>
              <a:avLst/>
              <a:gdLst/>
              <a:ahLst/>
              <a:cxnLst/>
              <a:rect l="l" t="t" r="r" b="b"/>
              <a:pathLst>
                <a:path w="5121275" h="4114800">
                  <a:moveTo>
                    <a:pt x="5121275" y="685800"/>
                  </a:moveTo>
                  <a:lnTo>
                    <a:pt x="5121275" y="3429000"/>
                  </a:lnTo>
                  <a:lnTo>
                    <a:pt x="5119619" y="3480181"/>
                  </a:lnTo>
                  <a:lnTo>
                    <a:pt x="5114730" y="3530341"/>
                  </a:lnTo>
                  <a:lnTo>
                    <a:pt x="5106724" y="3579347"/>
                  </a:lnTo>
                  <a:lnTo>
                    <a:pt x="5095718" y="3627066"/>
                  </a:lnTo>
                  <a:lnTo>
                    <a:pt x="5081829" y="3673366"/>
                  </a:lnTo>
                  <a:lnTo>
                    <a:pt x="5065174" y="3718113"/>
                  </a:lnTo>
                  <a:lnTo>
                    <a:pt x="5045869" y="3761177"/>
                  </a:lnTo>
                  <a:lnTo>
                    <a:pt x="5024032" y="3802423"/>
                  </a:lnTo>
                  <a:lnTo>
                    <a:pt x="4999778" y="3841719"/>
                  </a:lnTo>
                  <a:lnTo>
                    <a:pt x="4973226" y="3878933"/>
                  </a:lnTo>
                  <a:lnTo>
                    <a:pt x="4944491" y="3913932"/>
                  </a:lnTo>
                  <a:lnTo>
                    <a:pt x="4913690" y="3946583"/>
                  </a:lnTo>
                  <a:lnTo>
                    <a:pt x="4880941" y="3976754"/>
                  </a:lnTo>
                  <a:lnTo>
                    <a:pt x="4846359" y="4004312"/>
                  </a:lnTo>
                  <a:lnTo>
                    <a:pt x="4810062" y="4029124"/>
                  </a:lnTo>
                  <a:lnTo>
                    <a:pt x="4772167" y="4051059"/>
                  </a:lnTo>
                  <a:lnTo>
                    <a:pt x="4732791" y="4069983"/>
                  </a:lnTo>
                  <a:lnTo>
                    <a:pt x="4692049" y="4085763"/>
                  </a:lnTo>
                  <a:lnTo>
                    <a:pt x="4650060" y="4098268"/>
                  </a:lnTo>
                  <a:lnTo>
                    <a:pt x="4606939" y="4107364"/>
                  </a:lnTo>
                  <a:lnTo>
                    <a:pt x="4562803" y="4112918"/>
                  </a:lnTo>
                  <a:lnTo>
                    <a:pt x="4517771" y="4114800"/>
                  </a:lnTo>
                  <a:lnTo>
                    <a:pt x="0" y="4114800"/>
                  </a:lnTo>
                  <a:lnTo>
                    <a:pt x="0" y="0"/>
                  </a:lnTo>
                  <a:lnTo>
                    <a:pt x="4517771" y="0"/>
                  </a:lnTo>
                  <a:lnTo>
                    <a:pt x="4562803" y="1881"/>
                  </a:lnTo>
                  <a:lnTo>
                    <a:pt x="4606939" y="7436"/>
                  </a:lnTo>
                  <a:lnTo>
                    <a:pt x="4650060" y="16533"/>
                  </a:lnTo>
                  <a:lnTo>
                    <a:pt x="4692049" y="29039"/>
                  </a:lnTo>
                  <a:lnTo>
                    <a:pt x="4732791" y="44821"/>
                  </a:lnTo>
                  <a:lnTo>
                    <a:pt x="4772167" y="63746"/>
                  </a:lnTo>
                  <a:lnTo>
                    <a:pt x="4810062" y="85683"/>
                  </a:lnTo>
                  <a:lnTo>
                    <a:pt x="4846359" y="110497"/>
                  </a:lnTo>
                  <a:lnTo>
                    <a:pt x="4880941" y="138057"/>
                  </a:lnTo>
                  <a:lnTo>
                    <a:pt x="4913690" y="168229"/>
                  </a:lnTo>
                  <a:lnTo>
                    <a:pt x="4944490" y="200882"/>
                  </a:lnTo>
                  <a:lnTo>
                    <a:pt x="4973226" y="235882"/>
                  </a:lnTo>
                  <a:lnTo>
                    <a:pt x="4999778" y="273096"/>
                  </a:lnTo>
                  <a:lnTo>
                    <a:pt x="5024032" y="312393"/>
                  </a:lnTo>
                  <a:lnTo>
                    <a:pt x="5045869" y="353639"/>
                  </a:lnTo>
                  <a:lnTo>
                    <a:pt x="5065174" y="396702"/>
                  </a:lnTo>
                  <a:lnTo>
                    <a:pt x="5081829" y="441449"/>
                  </a:lnTo>
                  <a:lnTo>
                    <a:pt x="5095718" y="487747"/>
                  </a:lnTo>
                  <a:lnTo>
                    <a:pt x="5106724" y="535464"/>
                  </a:lnTo>
                  <a:lnTo>
                    <a:pt x="5114730" y="584467"/>
                  </a:lnTo>
                  <a:lnTo>
                    <a:pt x="5119619" y="634623"/>
                  </a:lnTo>
                  <a:lnTo>
                    <a:pt x="5121275" y="685800"/>
                  </a:lnTo>
                  <a:close/>
                </a:path>
              </a:pathLst>
            </a:custGeom>
            <a:ln w="25400">
              <a:solidFill>
                <a:srgbClr val="002563"/>
              </a:solidFill>
            </a:ln>
          </p:spPr>
          <p:txBody>
            <a:bodyPr wrap="square" lIns="0" tIns="0" rIns="0" bIns="0" rtlCol="0"/>
            <a:lstStyle/>
            <a:p>
              <a:endParaRPr/>
            </a:p>
          </p:txBody>
        </p:sp>
      </p:grpSp>
      <p:sp>
        <p:nvSpPr>
          <p:cNvPr id="5" name="object 5"/>
          <p:cNvSpPr txBox="1"/>
          <p:nvPr/>
        </p:nvSpPr>
        <p:spPr>
          <a:xfrm>
            <a:off x="3477259" y="2144395"/>
            <a:ext cx="4816475" cy="3440429"/>
          </a:xfrm>
          <a:prstGeom prst="rect">
            <a:avLst/>
          </a:prstGeom>
        </p:spPr>
        <p:txBody>
          <a:bodyPr vert="horz" wrap="square" lIns="0" tIns="47625" rIns="0" bIns="0" rtlCol="0">
            <a:spAutoFit/>
          </a:bodyPr>
          <a:lstStyle/>
          <a:p>
            <a:pPr marL="241300" marR="67945" indent="-228600">
              <a:lnSpc>
                <a:spcPts val="2160"/>
              </a:lnSpc>
              <a:spcBef>
                <a:spcPts val="375"/>
              </a:spcBef>
              <a:buChar char="•"/>
              <a:tabLst>
                <a:tab pos="240665" algn="l"/>
                <a:tab pos="241300" algn="l"/>
              </a:tabLst>
            </a:pPr>
            <a:r>
              <a:rPr sz="2000" dirty="0">
                <a:solidFill>
                  <a:srgbClr val="000308"/>
                </a:solidFill>
                <a:latin typeface="Arial"/>
                <a:cs typeface="Arial"/>
              </a:rPr>
              <a:t>Không còn một thực thể kinh doanh</a:t>
            </a:r>
            <a:r>
              <a:rPr sz="2000" spc="-200" dirty="0">
                <a:solidFill>
                  <a:srgbClr val="000308"/>
                </a:solidFill>
                <a:latin typeface="Arial"/>
                <a:cs typeface="Arial"/>
              </a:rPr>
              <a:t> </a:t>
            </a:r>
            <a:r>
              <a:rPr sz="2000" spc="-5" dirty="0">
                <a:solidFill>
                  <a:srgbClr val="000308"/>
                </a:solidFill>
                <a:latin typeface="Arial"/>
                <a:cs typeface="Arial"/>
              </a:rPr>
              <a:t>duy  nhất. </a:t>
            </a:r>
            <a:r>
              <a:rPr sz="2000" dirty="0">
                <a:solidFill>
                  <a:srgbClr val="000308"/>
                </a:solidFill>
                <a:latin typeface="Arial"/>
                <a:cs typeface="Arial"/>
              </a:rPr>
              <a:t>Có thể </a:t>
            </a:r>
            <a:r>
              <a:rPr sz="2000" spc="-5" dirty="0">
                <a:solidFill>
                  <a:srgbClr val="000308"/>
                </a:solidFill>
                <a:latin typeface="Arial"/>
                <a:cs typeface="Arial"/>
              </a:rPr>
              <a:t>nó </a:t>
            </a:r>
            <a:r>
              <a:rPr sz="2000" dirty="0">
                <a:solidFill>
                  <a:srgbClr val="000308"/>
                </a:solidFill>
                <a:latin typeface="Arial"/>
                <a:cs typeface="Arial"/>
              </a:rPr>
              <a:t>sẽ trở thành một</a:t>
            </a:r>
            <a:r>
              <a:rPr sz="2000" spc="-160" dirty="0">
                <a:solidFill>
                  <a:srgbClr val="000308"/>
                </a:solidFill>
                <a:latin typeface="Arial"/>
                <a:cs typeface="Arial"/>
              </a:rPr>
              <a:t> </a:t>
            </a:r>
            <a:r>
              <a:rPr sz="2000" dirty="0">
                <a:solidFill>
                  <a:srgbClr val="000308"/>
                </a:solidFill>
                <a:latin typeface="Arial"/>
                <a:cs typeface="Arial"/>
              </a:rPr>
              <a:t>tập</a:t>
            </a:r>
            <a:endParaRPr sz="2000">
              <a:latin typeface="Arial"/>
              <a:cs typeface="Arial"/>
            </a:endParaRPr>
          </a:p>
          <a:p>
            <a:pPr marL="241300" marR="5080">
              <a:lnSpc>
                <a:spcPts val="2160"/>
              </a:lnSpc>
            </a:pPr>
            <a:r>
              <a:rPr sz="2000" dirty="0">
                <a:solidFill>
                  <a:srgbClr val="000308"/>
                </a:solidFill>
                <a:latin typeface="Arial"/>
                <a:cs typeface="Arial"/>
              </a:rPr>
              <a:t>đoàn huấn </a:t>
            </a:r>
            <a:r>
              <a:rPr sz="2000" spc="-5" dirty="0">
                <a:solidFill>
                  <a:srgbClr val="000308"/>
                </a:solidFill>
                <a:latin typeface="Arial"/>
                <a:cs typeface="Arial"/>
              </a:rPr>
              <a:t>luyện, </a:t>
            </a:r>
            <a:r>
              <a:rPr sz="2000" dirty="0">
                <a:solidFill>
                  <a:srgbClr val="000308"/>
                </a:solidFill>
                <a:latin typeface="Arial"/>
                <a:cs typeface="Arial"/>
              </a:rPr>
              <a:t>nơi tập </a:t>
            </a:r>
            <a:r>
              <a:rPr sz="2000" spc="-5" dirty="0">
                <a:solidFill>
                  <a:srgbClr val="000308"/>
                </a:solidFill>
                <a:latin typeface="Arial"/>
                <a:cs typeface="Arial"/>
              </a:rPr>
              <a:t>luyện, </a:t>
            </a:r>
            <a:r>
              <a:rPr sz="2000" dirty="0">
                <a:solidFill>
                  <a:srgbClr val="000308"/>
                </a:solidFill>
                <a:latin typeface="Arial"/>
                <a:cs typeface="Arial"/>
              </a:rPr>
              <a:t>chuyên  gia dinh dưỡng </a:t>
            </a:r>
            <a:r>
              <a:rPr sz="2000" spc="-5" dirty="0">
                <a:solidFill>
                  <a:srgbClr val="000308"/>
                </a:solidFill>
                <a:latin typeface="Arial"/>
                <a:cs typeface="Arial"/>
              </a:rPr>
              <a:t>và </a:t>
            </a:r>
            <a:r>
              <a:rPr sz="2000" dirty="0">
                <a:solidFill>
                  <a:srgbClr val="000308"/>
                </a:solidFill>
                <a:latin typeface="Arial"/>
                <a:cs typeface="Arial"/>
              </a:rPr>
              <a:t>tập đoàn thể thao</a:t>
            </a:r>
            <a:r>
              <a:rPr sz="2000" spc="-210" dirty="0">
                <a:solidFill>
                  <a:srgbClr val="000308"/>
                </a:solidFill>
                <a:latin typeface="Arial"/>
                <a:cs typeface="Arial"/>
              </a:rPr>
              <a:t> </a:t>
            </a:r>
            <a:r>
              <a:rPr sz="2000" spc="-5" dirty="0">
                <a:solidFill>
                  <a:srgbClr val="000308"/>
                </a:solidFill>
                <a:latin typeface="Arial"/>
                <a:cs typeface="Arial"/>
              </a:rPr>
              <a:t>giải  </a:t>
            </a:r>
            <a:r>
              <a:rPr sz="2000" dirty="0">
                <a:solidFill>
                  <a:srgbClr val="000308"/>
                </a:solidFill>
                <a:latin typeface="Arial"/>
                <a:cs typeface="Arial"/>
              </a:rPr>
              <a:t>trí.</a:t>
            </a:r>
            <a:endParaRPr sz="2000">
              <a:latin typeface="Arial"/>
              <a:cs typeface="Arial"/>
            </a:endParaRPr>
          </a:p>
          <a:p>
            <a:pPr marL="241300" marR="69215" indent="-228600">
              <a:lnSpc>
                <a:spcPct val="90000"/>
              </a:lnSpc>
              <a:spcBef>
                <a:spcPts val="330"/>
              </a:spcBef>
              <a:buChar char="•"/>
              <a:tabLst>
                <a:tab pos="240665" algn="l"/>
                <a:tab pos="241300" algn="l"/>
              </a:tabLst>
            </a:pPr>
            <a:r>
              <a:rPr sz="2000" spc="-5" dirty="0">
                <a:solidFill>
                  <a:srgbClr val="000308"/>
                </a:solidFill>
                <a:latin typeface="Arial"/>
                <a:cs typeface="Arial"/>
              </a:rPr>
              <a:t>Liên đoàn </a:t>
            </a:r>
            <a:r>
              <a:rPr sz="2000" dirty="0">
                <a:solidFill>
                  <a:srgbClr val="000308"/>
                </a:solidFill>
                <a:latin typeface="Arial"/>
                <a:cs typeface="Arial"/>
              </a:rPr>
              <a:t>sử </a:t>
            </a:r>
            <a:r>
              <a:rPr sz="2000" spc="-5" dirty="0">
                <a:solidFill>
                  <a:srgbClr val="000308"/>
                </a:solidFill>
                <a:latin typeface="Arial"/>
                <a:cs typeface="Arial"/>
              </a:rPr>
              <a:t>dụng </a:t>
            </a:r>
            <a:r>
              <a:rPr sz="2000" dirty="0">
                <a:solidFill>
                  <a:srgbClr val="000308"/>
                </a:solidFill>
                <a:latin typeface="Arial"/>
                <a:cs typeface="Arial"/>
              </a:rPr>
              <a:t>kho </a:t>
            </a:r>
            <a:r>
              <a:rPr sz="2000" spc="-5" dirty="0">
                <a:solidFill>
                  <a:srgbClr val="000308"/>
                </a:solidFill>
                <a:latin typeface="Arial"/>
                <a:cs typeface="Arial"/>
              </a:rPr>
              <a:t>lưu trữ </a:t>
            </a:r>
            <a:r>
              <a:rPr sz="2000" dirty="0">
                <a:solidFill>
                  <a:srgbClr val="000308"/>
                </a:solidFill>
                <a:latin typeface="Arial"/>
                <a:cs typeface="Arial"/>
              </a:rPr>
              <a:t>dữ </a:t>
            </a:r>
            <a:r>
              <a:rPr sz="2000" spc="-5" dirty="0">
                <a:solidFill>
                  <a:srgbClr val="000308"/>
                </a:solidFill>
                <a:latin typeface="Arial"/>
                <a:cs typeface="Arial"/>
              </a:rPr>
              <a:t>liệu  </a:t>
            </a:r>
            <a:r>
              <a:rPr sz="2000" dirty="0">
                <a:solidFill>
                  <a:srgbClr val="000308"/>
                </a:solidFill>
                <a:latin typeface="Arial"/>
                <a:cs typeface="Arial"/>
              </a:rPr>
              <a:t>miễn </a:t>
            </a:r>
            <a:r>
              <a:rPr sz="2000" spc="-5" dirty="0">
                <a:solidFill>
                  <a:srgbClr val="000308"/>
                </a:solidFill>
                <a:latin typeface="Arial"/>
                <a:cs typeface="Arial"/>
              </a:rPr>
              <a:t>phí, </a:t>
            </a:r>
            <a:r>
              <a:rPr sz="2000" dirty="0">
                <a:solidFill>
                  <a:srgbClr val="000308"/>
                </a:solidFill>
                <a:latin typeface="Arial"/>
                <a:cs typeface="Arial"/>
              </a:rPr>
              <a:t>truyền dữ </a:t>
            </a:r>
            <a:r>
              <a:rPr sz="2000" spc="-5" dirty="0">
                <a:solidFill>
                  <a:srgbClr val="000308"/>
                </a:solidFill>
                <a:latin typeface="Arial"/>
                <a:cs typeface="Arial"/>
              </a:rPr>
              <a:t>liệu, </a:t>
            </a:r>
            <a:r>
              <a:rPr sz="2000" dirty="0">
                <a:solidFill>
                  <a:srgbClr val="000308"/>
                </a:solidFill>
                <a:latin typeface="Arial"/>
                <a:cs typeface="Arial"/>
              </a:rPr>
              <a:t>các công cụ</a:t>
            </a:r>
            <a:r>
              <a:rPr sz="2000" spc="-170" dirty="0">
                <a:solidFill>
                  <a:srgbClr val="000308"/>
                </a:solidFill>
                <a:latin typeface="Arial"/>
                <a:cs typeface="Arial"/>
              </a:rPr>
              <a:t> </a:t>
            </a:r>
            <a:r>
              <a:rPr sz="2000" dirty="0">
                <a:solidFill>
                  <a:srgbClr val="000308"/>
                </a:solidFill>
                <a:latin typeface="Arial"/>
                <a:cs typeface="Arial"/>
              </a:rPr>
              <a:t>và  </a:t>
            </a:r>
            <a:r>
              <a:rPr sz="2000" spc="-5" dirty="0">
                <a:solidFill>
                  <a:srgbClr val="000308"/>
                </a:solidFill>
                <a:latin typeface="Arial"/>
                <a:cs typeface="Arial"/>
              </a:rPr>
              <a:t>hệ </a:t>
            </a:r>
            <a:r>
              <a:rPr sz="2000" dirty="0">
                <a:solidFill>
                  <a:srgbClr val="000308"/>
                </a:solidFill>
                <a:latin typeface="Arial"/>
                <a:cs typeface="Arial"/>
              </a:rPr>
              <a:t>thống cộng tác </a:t>
            </a:r>
            <a:r>
              <a:rPr sz="2000" spc="-5" dirty="0">
                <a:solidFill>
                  <a:srgbClr val="000308"/>
                </a:solidFill>
                <a:latin typeface="Arial"/>
                <a:cs typeface="Arial"/>
              </a:rPr>
              <a:t>nổi </a:t>
            </a:r>
            <a:r>
              <a:rPr sz="2000" dirty="0">
                <a:solidFill>
                  <a:srgbClr val="000308"/>
                </a:solidFill>
                <a:latin typeface="Arial"/>
                <a:cs typeface="Arial"/>
              </a:rPr>
              <a:t>bật </a:t>
            </a:r>
            <a:r>
              <a:rPr sz="2000" spc="-5" dirty="0">
                <a:solidFill>
                  <a:srgbClr val="000308"/>
                </a:solidFill>
                <a:latin typeface="Arial"/>
                <a:cs typeface="Arial"/>
              </a:rPr>
              <a:t>như là </a:t>
            </a:r>
            <a:r>
              <a:rPr sz="2000" dirty="0">
                <a:solidFill>
                  <a:srgbClr val="000308"/>
                </a:solidFill>
                <a:latin typeface="Arial"/>
                <a:cs typeface="Arial"/>
              </a:rPr>
              <a:t>một tổ  chức ảo cho khách </a:t>
            </a:r>
            <a:r>
              <a:rPr sz="2000" spc="-5" dirty="0">
                <a:solidFill>
                  <a:srgbClr val="000308"/>
                </a:solidFill>
                <a:latin typeface="Arial"/>
                <a:cs typeface="Arial"/>
              </a:rPr>
              <a:t>hàng, </a:t>
            </a:r>
            <a:r>
              <a:rPr sz="2000" dirty="0">
                <a:solidFill>
                  <a:srgbClr val="000308"/>
                </a:solidFill>
                <a:latin typeface="Arial"/>
                <a:cs typeface="Arial"/>
              </a:rPr>
              <a:t>bao gồm các  đơn vị kinh doanh </a:t>
            </a:r>
            <a:r>
              <a:rPr sz="2000" spc="-5" dirty="0">
                <a:solidFill>
                  <a:srgbClr val="000308"/>
                </a:solidFill>
                <a:latin typeface="Arial"/>
                <a:cs typeface="Arial"/>
              </a:rPr>
              <a:t>nhỏ hoạt động độc  lập.</a:t>
            </a:r>
            <a:endParaRPr sz="2000">
              <a:latin typeface="Arial"/>
              <a:cs typeface="Arial"/>
            </a:endParaRPr>
          </a:p>
          <a:p>
            <a:pPr marL="241300" indent="-228600">
              <a:lnSpc>
                <a:spcPct val="100000"/>
              </a:lnSpc>
              <a:spcBef>
                <a:spcPts val="120"/>
              </a:spcBef>
              <a:buChar char="•"/>
              <a:tabLst>
                <a:tab pos="240665" algn="l"/>
                <a:tab pos="241300" algn="l"/>
              </a:tabLst>
            </a:pPr>
            <a:r>
              <a:rPr sz="2000" spc="-5" dirty="0">
                <a:solidFill>
                  <a:srgbClr val="000308"/>
                </a:solidFill>
                <a:latin typeface="Arial"/>
                <a:cs typeface="Arial"/>
              </a:rPr>
              <a:t>Những </a:t>
            </a:r>
            <a:r>
              <a:rPr sz="2000" dirty="0">
                <a:solidFill>
                  <a:srgbClr val="000308"/>
                </a:solidFill>
                <a:latin typeface="Arial"/>
                <a:cs typeface="Arial"/>
              </a:rPr>
              <a:t>ai</a:t>
            </a:r>
            <a:r>
              <a:rPr sz="2000" spc="-25" dirty="0">
                <a:solidFill>
                  <a:srgbClr val="000308"/>
                </a:solidFill>
                <a:latin typeface="Arial"/>
                <a:cs typeface="Arial"/>
              </a:rPr>
              <a:t> </a:t>
            </a:r>
            <a:r>
              <a:rPr sz="2000" spc="-5" dirty="0">
                <a:solidFill>
                  <a:srgbClr val="000308"/>
                </a:solidFill>
                <a:latin typeface="Arial"/>
                <a:cs typeface="Arial"/>
              </a:rPr>
              <a:t>biết?</a:t>
            </a:r>
            <a:endParaRPr sz="2000">
              <a:latin typeface="Arial"/>
              <a:cs typeface="Arial"/>
            </a:endParaRPr>
          </a:p>
        </p:txBody>
      </p:sp>
      <p:grpSp>
        <p:nvGrpSpPr>
          <p:cNvPr id="6" name="object 6"/>
          <p:cNvGrpSpPr/>
          <p:nvPr/>
        </p:nvGrpSpPr>
        <p:grpSpPr>
          <a:xfrm>
            <a:off x="520700" y="1587500"/>
            <a:ext cx="2905760" cy="4551680"/>
            <a:chOff x="520700" y="1587500"/>
            <a:chExt cx="2905760" cy="4551680"/>
          </a:xfrm>
        </p:grpSpPr>
        <p:sp>
          <p:nvSpPr>
            <p:cNvPr id="7" name="object 7"/>
            <p:cNvSpPr/>
            <p:nvPr/>
          </p:nvSpPr>
          <p:spPr>
            <a:xfrm>
              <a:off x="533400" y="1600200"/>
              <a:ext cx="2880360" cy="4526280"/>
            </a:xfrm>
            <a:custGeom>
              <a:avLst/>
              <a:gdLst/>
              <a:ahLst/>
              <a:cxnLst/>
              <a:rect l="l" t="t" r="r" b="b"/>
              <a:pathLst>
                <a:path w="2880360" h="4526280">
                  <a:moveTo>
                    <a:pt x="2400300" y="0"/>
                  </a:moveTo>
                  <a:lnTo>
                    <a:pt x="480072" y="0"/>
                  </a:lnTo>
                  <a:lnTo>
                    <a:pt x="430987" y="2477"/>
                  </a:lnTo>
                  <a:lnTo>
                    <a:pt x="383320" y="9751"/>
                  </a:lnTo>
                  <a:lnTo>
                    <a:pt x="337313" y="21578"/>
                  </a:lnTo>
                  <a:lnTo>
                    <a:pt x="293206" y="37719"/>
                  </a:lnTo>
                  <a:lnTo>
                    <a:pt x="251241" y="57931"/>
                  </a:lnTo>
                  <a:lnTo>
                    <a:pt x="211659" y="81974"/>
                  </a:lnTo>
                  <a:lnTo>
                    <a:pt x="174701" y="109607"/>
                  </a:lnTo>
                  <a:lnTo>
                    <a:pt x="140609" y="140588"/>
                  </a:lnTo>
                  <a:lnTo>
                    <a:pt x="109624" y="174678"/>
                  </a:lnTo>
                  <a:lnTo>
                    <a:pt x="81988" y="211633"/>
                  </a:lnTo>
                  <a:lnTo>
                    <a:pt x="57941" y="251214"/>
                  </a:lnTo>
                  <a:lnTo>
                    <a:pt x="37726" y="293179"/>
                  </a:lnTo>
                  <a:lnTo>
                    <a:pt x="21583" y="337287"/>
                  </a:lnTo>
                  <a:lnTo>
                    <a:pt x="9753" y="383297"/>
                  </a:lnTo>
                  <a:lnTo>
                    <a:pt x="2478" y="430969"/>
                  </a:lnTo>
                  <a:lnTo>
                    <a:pt x="0" y="480060"/>
                  </a:lnTo>
                  <a:lnTo>
                    <a:pt x="0" y="4045889"/>
                  </a:lnTo>
                  <a:lnTo>
                    <a:pt x="2478" y="4094974"/>
                  </a:lnTo>
                  <a:lnTo>
                    <a:pt x="9753" y="4142641"/>
                  </a:lnTo>
                  <a:lnTo>
                    <a:pt x="21583" y="4188649"/>
                  </a:lnTo>
                  <a:lnTo>
                    <a:pt x="37726" y="4232756"/>
                  </a:lnTo>
                  <a:lnTo>
                    <a:pt x="57941" y="4274721"/>
                  </a:lnTo>
                  <a:lnTo>
                    <a:pt x="81988" y="4314303"/>
                  </a:lnTo>
                  <a:lnTo>
                    <a:pt x="109624" y="4351261"/>
                  </a:lnTo>
                  <a:lnTo>
                    <a:pt x="140609" y="4385352"/>
                  </a:lnTo>
                  <a:lnTo>
                    <a:pt x="174701" y="4416337"/>
                  </a:lnTo>
                  <a:lnTo>
                    <a:pt x="211659" y="4443973"/>
                  </a:lnTo>
                  <a:lnTo>
                    <a:pt x="251241" y="4468020"/>
                  </a:lnTo>
                  <a:lnTo>
                    <a:pt x="293206" y="4488236"/>
                  </a:lnTo>
                  <a:lnTo>
                    <a:pt x="337313" y="4504379"/>
                  </a:lnTo>
                  <a:lnTo>
                    <a:pt x="383320" y="4516209"/>
                  </a:lnTo>
                  <a:lnTo>
                    <a:pt x="430987" y="4523483"/>
                  </a:lnTo>
                  <a:lnTo>
                    <a:pt x="480072" y="4525962"/>
                  </a:lnTo>
                  <a:lnTo>
                    <a:pt x="2400300" y="4525962"/>
                  </a:lnTo>
                  <a:lnTo>
                    <a:pt x="2449390" y="4523483"/>
                  </a:lnTo>
                  <a:lnTo>
                    <a:pt x="2497062" y="4516209"/>
                  </a:lnTo>
                  <a:lnTo>
                    <a:pt x="2543072" y="4504379"/>
                  </a:lnTo>
                  <a:lnTo>
                    <a:pt x="2587180" y="4488236"/>
                  </a:lnTo>
                  <a:lnTo>
                    <a:pt x="2629145" y="4468020"/>
                  </a:lnTo>
                  <a:lnTo>
                    <a:pt x="2668726" y="4443973"/>
                  </a:lnTo>
                  <a:lnTo>
                    <a:pt x="2705681" y="4416337"/>
                  </a:lnTo>
                  <a:lnTo>
                    <a:pt x="2739771" y="4385352"/>
                  </a:lnTo>
                  <a:lnTo>
                    <a:pt x="2770752" y="4351261"/>
                  </a:lnTo>
                  <a:lnTo>
                    <a:pt x="2798385" y="4314303"/>
                  </a:lnTo>
                  <a:lnTo>
                    <a:pt x="2822428" y="4274721"/>
                  </a:lnTo>
                  <a:lnTo>
                    <a:pt x="2842641" y="4232756"/>
                  </a:lnTo>
                  <a:lnTo>
                    <a:pt x="2858781" y="4188649"/>
                  </a:lnTo>
                  <a:lnTo>
                    <a:pt x="2870608" y="4142641"/>
                  </a:lnTo>
                  <a:lnTo>
                    <a:pt x="2877882" y="4094974"/>
                  </a:lnTo>
                  <a:lnTo>
                    <a:pt x="2880360" y="4045889"/>
                  </a:lnTo>
                  <a:lnTo>
                    <a:pt x="2880360" y="480060"/>
                  </a:lnTo>
                  <a:lnTo>
                    <a:pt x="2877882" y="430969"/>
                  </a:lnTo>
                  <a:lnTo>
                    <a:pt x="2870608" y="383297"/>
                  </a:lnTo>
                  <a:lnTo>
                    <a:pt x="2858781" y="337287"/>
                  </a:lnTo>
                  <a:lnTo>
                    <a:pt x="2842641" y="293179"/>
                  </a:lnTo>
                  <a:lnTo>
                    <a:pt x="2822428" y="251214"/>
                  </a:lnTo>
                  <a:lnTo>
                    <a:pt x="2798385" y="211633"/>
                  </a:lnTo>
                  <a:lnTo>
                    <a:pt x="2770752" y="174678"/>
                  </a:lnTo>
                  <a:lnTo>
                    <a:pt x="2739771" y="140588"/>
                  </a:lnTo>
                  <a:lnTo>
                    <a:pt x="2705681" y="109607"/>
                  </a:lnTo>
                  <a:lnTo>
                    <a:pt x="2668726" y="81974"/>
                  </a:lnTo>
                  <a:lnTo>
                    <a:pt x="2629145" y="57931"/>
                  </a:lnTo>
                  <a:lnTo>
                    <a:pt x="2587180" y="37719"/>
                  </a:lnTo>
                  <a:lnTo>
                    <a:pt x="2543072" y="21578"/>
                  </a:lnTo>
                  <a:lnTo>
                    <a:pt x="2497062" y="9751"/>
                  </a:lnTo>
                  <a:lnTo>
                    <a:pt x="2449390" y="2477"/>
                  </a:lnTo>
                  <a:lnTo>
                    <a:pt x="2400300" y="0"/>
                  </a:lnTo>
                  <a:close/>
                </a:path>
              </a:pathLst>
            </a:custGeom>
            <a:solidFill>
              <a:srgbClr val="003185"/>
            </a:solidFill>
          </p:spPr>
          <p:txBody>
            <a:bodyPr wrap="square" lIns="0" tIns="0" rIns="0" bIns="0" rtlCol="0"/>
            <a:lstStyle/>
            <a:p>
              <a:endParaRPr/>
            </a:p>
          </p:txBody>
        </p:sp>
        <p:sp>
          <p:nvSpPr>
            <p:cNvPr id="8" name="object 8"/>
            <p:cNvSpPr/>
            <p:nvPr/>
          </p:nvSpPr>
          <p:spPr>
            <a:xfrm>
              <a:off x="533400" y="1600200"/>
              <a:ext cx="2880360" cy="4526280"/>
            </a:xfrm>
            <a:custGeom>
              <a:avLst/>
              <a:gdLst/>
              <a:ahLst/>
              <a:cxnLst/>
              <a:rect l="l" t="t" r="r" b="b"/>
              <a:pathLst>
                <a:path w="2880360" h="4526280">
                  <a:moveTo>
                    <a:pt x="0" y="480060"/>
                  </a:moveTo>
                  <a:lnTo>
                    <a:pt x="2478" y="430969"/>
                  </a:lnTo>
                  <a:lnTo>
                    <a:pt x="9753" y="383297"/>
                  </a:lnTo>
                  <a:lnTo>
                    <a:pt x="21583" y="337287"/>
                  </a:lnTo>
                  <a:lnTo>
                    <a:pt x="37726" y="293179"/>
                  </a:lnTo>
                  <a:lnTo>
                    <a:pt x="57941" y="251214"/>
                  </a:lnTo>
                  <a:lnTo>
                    <a:pt x="81988" y="211633"/>
                  </a:lnTo>
                  <a:lnTo>
                    <a:pt x="109624" y="174678"/>
                  </a:lnTo>
                  <a:lnTo>
                    <a:pt x="140609" y="140588"/>
                  </a:lnTo>
                  <a:lnTo>
                    <a:pt x="174701" y="109607"/>
                  </a:lnTo>
                  <a:lnTo>
                    <a:pt x="211659" y="81974"/>
                  </a:lnTo>
                  <a:lnTo>
                    <a:pt x="251241" y="57931"/>
                  </a:lnTo>
                  <a:lnTo>
                    <a:pt x="293206" y="37719"/>
                  </a:lnTo>
                  <a:lnTo>
                    <a:pt x="337313" y="21578"/>
                  </a:lnTo>
                  <a:lnTo>
                    <a:pt x="383320" y="9751"/>
                  </a:lnTo>
                  <a:lnTo>
                    <a:pt x="430987" y="2477"/>
                  </a:lnTo>
                  <a:lnTo>
                    <a:pt x="480072" y="0"/>
                  </a:lnTo>
                  <a:lnTo>
                    <a:pt x="2400300" y="0"/>
                  </a:lnTo>
                  <a:lnTo>
                    <a:pt x="2449390" y="2477"/>
                  </a:lnTo>
                  <a:lnTo>
                    <a:pt x="2497062" y="9751"/>
                  </a:lnTo>
                  <a:lnTo>
                    <a:pt x="2543072" y="21578"/>
                  </a:lnTo>
                  <a:lnTo>
                    <a:pt x="2587180" y="37719"/>
                  </a:lnTo>
                  <a:lnTo>
                    <a:pt x="2629145" y="57931"/>
                  </a:lnTo>
                  <a:lnTo>
                    <a:pt x="2668726" y="81974"/>
                  </a:lnTo>
                  <a:lnTo>
                    <a:pt x="2705681" y="109607"/>
                  </a:lnTo>
                  <a:lnTo>
                    <a:pt x="2739771" y="140588"/>
                  </a:lnTo>
                  <a:lnTo>
                    <a:pt x="2770752" y="174678"/>
                  </a:lnTo>
                  <a:lnTo>
                    <a:pt x="2798385" y="211633"/>
                  </a:lnTo>
                  <a:lnTo>
                    <a:pt x="2822428" y="251214"/>
                  </a:lnTo>
                  <a:lnTo>
                    <a:pt x="2842641" y="293179"/>
                  </a:lnTo>
                  <a:lnTo>
                    <a:pt x="2858781" y="337287"/>
                  </a:lnTo>
                  <a:lnTo>
                    <a:pt x="2870608" y="383297"/>
                  </a:lnTo>
                  <a:lnTo>
                    <a:pt x="2877882" y="430969"/>
                  </a:lnTo>
                  <a:lnTo>
                    <a:pt x="2880360" y="480060"/>
                  </a:lnTo>
                  <a:lnTo>
                    <a:pt x="2880360" y="4045889"/>
                  </a:lnTo>
                  <a:lnTo>
                    <a:pt x="2877882" y="4094974"/>
                  </a:lnTo>
                  <a:lnTo>
                    <a:pt x="2870608" y="4142641"/>
                  </a:lnTo>
                  <a:lnTo>
                    <a:pt x="2858781" y="4188649"/>
                  </a:lnTo>
                  <a:lnTo>
                    <a:pt x="2842641" y="4232756"/>
                  </a:lnTo>
                  <a:lnTo>
                    <a:pt x="2822428" y="4274721"/>
                  </a:lnTo>
                  <a:lnTo>
                    <a:pt x="2798385" y="4314303"/>
                  </a:lnTo>
                  <a:lnTo>
                    <a:pt x="2770752" y="4351261"/>
                  </a:lnTo>
                  <a:lnTo>
                    <a:pt x="2739771" y="4385352"/>
                  </a:lnTo>
                  <a:lnTo>
                    <a:pt x="2705681" y="4416337"/>
                  </a:lnTo>
                  <a:lnTo>
                    <a:pt x="2668726" y="4443973"/>
                  </a:lnTo>
                  <a:lnTo>
                    <a:pt x="2629145" y="4468020"/>
                  </a:lnTo>
                  <a:lnTo>
                    <a:pt x="2587180" y="4488236"/>
                  </a:lnTo>
                  <a:lnTo>
                    <a:pt x="2543072" y="4504379"/>
                  </a:lnTo>
                  <a:lnTo>
                    <a:pt x="2497062" y="4516209"/>
                  </a:lnTo>
                  <a:lnTo>
                    <a:pt x="2449390" y="4523483"/>
                  </a:lnTo>
                  <a:lnTo>
                    <a:pt x="2400300" y="4525962"/>
                  </a:lnTo>
                  <a:lnTo>
                    <a:pt x="480072" y="4525962"/>
                  </a:lnTo>
                  <a:lnTo>
                    <a:pt x="430987" y="4523483"/>
                  </a:lnTo>
                  <a:lnTo>
                    <a:pt x="383320" y="4516209"/>
                  </a:lnTo>
                  <a:lnTo>
                    <a:pt x="337313" y="4504379"/>
                  </a:lnTo>
                  <a:lnTo>
                    <a:pt x="293206" y="4488236"/>
                  </a:lnTo>
                  <a:lnTo>
                    <a:pt x="251241" y="4468020"/>
                  </a:lnTo>
                  <a:lnTo>
                    <a:pt x="211659" y="4443973"/>
                  </a:lnTo>
                  <a:lnTo>
                    <a:pt x="174701" y="4416337"/>
                  </a:lnTo>
                  <a:lnTo>
                    <a:pt x="140609" y="4385352"/>
                  </a:lnTo>
                  <a:lnTo>
                    <a:pt x="109624" y="4351261"/>
                  </a:lnTo>
                  <a:lnTo>
                    <a:pt x="81988" y="4314303"/>
                  </a:lnTo>
                  <a:lnTo>
                    <a:pt x="57941" y="4274721"/>
                  </a:lnTo>
                  <a:lnTo>
                    <a:pt x="37726" y="4232756"/>
                  </a:lnTo>
                  <a:lnTo>
                    <a:pt x="21583" y="4188649"/>
                  </a:lnTo>
                  <a:lnTo>
                    <a:pt x="9753" y="4142641"/>
                  </a:lnTo>
                  <a:lnTo>
                    <a:pt x="2478" y="4094974"/>
                  </a:lnTo>
                  <a:lnTo>
                    <a:pt x="0" y="4045889"/>
                  </a:lnTo>
                  <a:lnTo>
                    <a:pt x="0" y="480060"/>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792276" y="1878837"/>
            <a:ext cx="2360930" cy="3907790"/>
          </a:xfrm>
          <a:prstGeom prst="rect">
            <a:avLst/>
          </a:prstGeom>
        </p:spPr>
        <p:txBody>
          <a:bodyPr vert="horz" wrap="square" lIns="0" tIns="54610" rIns="0" bIns="0" rtlCol="0">
            <a:spAutoFit/>
          </a:bodyPr>
          <a:lstStyle/>
          <a:p>
            <a:pPr marL="219710" marR="212725" indent="1905" algn="ctr">
              <a:lnSpc>
                <a:spcPct val="90000"/>
              </a:lnSpc>
              <a:spcBef>
                <a:spcPts val="430"/>
              </a:spcBef>
            </a:pPr>
            <a:r>
              <a:rPr sz="2800" spc="-5" dirty="0">
                <a:solidFill>
                  <a:srgbClr val="FFFFFF"/>
                </a:solidFill>
                <a:latin typeface="Arial"/>
                <a:cs typeface="Arial"/>
              </a:rPr>
              <a:t>Giả </a:t>
            </a:r>
            <a:r>
              <a:rPr sz="2800" dirty="0">
                <a:solidFill>
                  <a:srgbClr val="FFFFFF"/>
                </a:solidFill>
                <a:latin typeface="Arial"/>
                <a:cs typeface="Arial"/>
              </a:rPr>
              <a:t>sử </a:t>
            </a:r>
            <a:r>
              <a:rPr sz="2800" spc="-5" dirty="0">
                <a:solidFill>
                  <a:srgbClr val="FFFFFF"/>
                </a:solidFill>
                <a:latin typeface="Arial"/>
                <a:cs typeface="Arial"/>
              </a:rPr>
              <a:t>suy  thoái </a:t>
            </a:r>
            <a:r>
              <a:rPr sz="2800" dirty="0">
                <a:solidFill>
                  <a:srgbClr val="FFFFFF"/>
                </a:solidFill>
                <a:latin typeface="Arial"/>
                <a:cs typeface="Arial"/>
              </a:rPr>
              <a:t>kinh</a:t>
            </a:r>
            <a:r>
              <a:rPr sz="2800" spc="-70" dirty="0">
                <a:solidFill>
                  <a:srgbClr val="FFFFFF"/>
                </a:solidFill>
                <a:latin typeface="Arial"/>
                <a:cs typeface="Arial"/>
              </a:rPr>
              <a:t> </a:t>
            </a:r>
            <a:r>
              <a:rPr sz="2800" spc="-5" dirty="0">
                <a:solidFill>
                  <a:srgbClr val="FFFFFF"/>
                </a:solidFill>
                <a:latin typeface="Arial"/>
                <a:cs typeface="Arial"/>
              </a:rPr>
              <a:t>tế  đã chứng  minh quá  nhiều</a:t>
            </a:r>
            <a:r>
              <a:rPr sz="2800" spc="-35" dirty="0">
                <a:solidFill>
                  <a:srgbClr val="FFFFFF"/>
                </a:solidFill>
                <a:latin typeface="Arial"/>
                <a:cs typeface="Arial"/>
              </a:rPr>
              <a:t> </a:t>
            </a:r>
            <a:r>
              <a:rPr sz="2800" spc="-5" dirty="0">
                <a:solidFill>
                  <a:srgbClr val="FFFFFF"/>
                </a:solidFill>
                <a:latin typeface="Arial"/>
                <a:cs typeface="Arial"/>
              </a:rPr>
              <a:t>cho</a:t>
            </a:r>
            <a:endParaRPr sz="2800">
              <a:latin typeface="Arial"/>
              <a:cs typeface="Arial"/>
            </a:endParaRPr>
          </a:p>
          <a:p>
            <a:pPr marL="12700" marR="5080" indent="635" algn="ctr">
              <a:lnSpc>
                <a:spcPct val="89900"/>
              </a:lnSpc>
              <a:spcBef>
                <a:spcPts val="5"/>
              </a:spcBef>
            </a:pPr>
            <a:r>
              <a:rPr sz="2800" spc="-20" dirty="0">
                <a:solidFill>
                  <a:srgbClr val="FFFFFF"/>
                </a:solidFill>
                <a:latin typeface="Arial"/>
                <a:cs typeface="Arial"/>
              </a:rPr>
              <a:t>FlexTime </a:t>
            </a:r>
            <a:r>
              <a:rPr sz="2800" spc="-5" dirty="0">
                <a:solidFill>
                  <a:srgbClr val="FFFFFF"/>
                </a:solidFill>
                <a:latin typeface="Arial"/>
                <a:cs typeface="Arial"/>
              </a:rPr>
              <a:t>và  nó buộc phải  </a:t>
            </a:r>
            <a:r>
              <a:rPr sz="2800" spc="-110" dirty="0">
                <a:solidFill>
                  <a:srgbClr val="FFFFFF"/>
                </a:solidFill>
                <a:latin typeface="Trebuchet MS"/>
                <a:cs typeface="Trebuchet MS"/>
              </a:rPr>
              <a:t>t</a:t>
            </a:r>
            <a:r>
              <a:rPr sz="2800" spc="-110" dirty="0">
                <a:solidFill>
                  <a:srgbClr val="FFFFFF"/>
                </a:solidFill>
                <a:latin typeface="Arial"/>
                <a:cs typeface="Arial"/>
              </a:rPr>
              <a:t>ổ </a:t>
            </a:r>
            <a:r>
              <a:rPr sz="2800" spc="-45" dirty="0">
                <a:solidFill>
                  <a:srgbClr val="FFFFFF"/>
                </a:solidFill>
                <a:latin typeface="Trebuchet MS"/>
                <a:cs typeface="Trebuchet MS"/>
              </a:rPr>
              <a:t>ch</a:t>
            </a:r>
            <a:r>
              <a:rPr sz="2800" spc="-45" dirty="0">
                <a:solidFill>
                  <a:srgbClr val="FFFFFF"/>
                </a:solidFill>
                <a:latin typeface="Arial"/>
                <a:cs typeface="Arial"/>
              </a:rPr>
              <a:t>ứ</a:t>
            </a:r>
            <a:r>
              <a:rPr sz="2800" spc="-45" dirty="0">
                <a:solidFill>
                  <a:srgbClr val="FFFFFF"/>
                </a:solidFill>
                <a:latin typeface="Trebuchet MS"/>
                <a:cs typeface="Trebuchet MS"/>
              </a:rPr>
              <a:t>c </a:t>
            </a:r>
            <a:r>
              <a:rPr sz="2800" spc="-5" dirty="0">
                <a:solidFill>
                  <a:srgbClr val="FFFFFF"/>
                </a:solidFill>
                <a:latin typeface="Arial"/>
                <a:cs typeface="Arial"/>
              </a:rPr>
              <a:t>lại  thành </a:t>
            </a:r>
            <a:r>
              <a:rPr sz="2800" dirty="0">
                <a:solidFill>
                  <a:srgbClr val="FFFFFF"/>
                </a:solidFill>
                <a:latin typeface="Arial"/>
                <a:cs typeface="Arial"/>
              </a:rPr>
              <a:t>cái</a:t>
            </a:r>
            <a:r>
              <a:rPr sz="2800" spc="-45" dirty="0">
                <a:solidFill>
                  <a:srgbClr val="FFFFFF"/>
                </a:solidFill>
                <a:latin typeface="Arial"/>
                <a:cs typeface="Arial"/>
              </a:rPr>
              <a:t> </a:t>
            </a:r>
            <a:r>
              <a:rPr sz="2800" spc="-5" dirty="0">
                <a:solidFill>
                  <a:srgbClr val="FFFFFF"/>
                </a:solidFill>
                <a:latin typeface="Arial"/>
                <a:cs typeface="Arial"/>
              </a:rPr>
              <a:t>bóng  </a:t>
            </a:r>
            <a:r>
              <a:rPr sz="2800" dirty="0">
                <a:solidFill>
                  <a:srgbClr val="FFFFFF"/>
                </a:solidFill>
                <a:latin typeface="Arial"/>
                <a:cs typeface="Arial"/>
              </a:rPr>
              <a:t>của </a:t>
            </a:r>
            <a:r>
              <a:rPr sz="2800" spc="-50" dirty="0">
                <a:solidFill>
                  <a:srgbClr val="FFFFFF"/>
                </a:solidFill>
                <a:latin typeface="Trebuchet MS"/>
                <a:cs typeface="Trebuchet MS"/>
              </a:rPr>
              <a:t>chính</a:t>
            </a:r>
            <a:r>
              <a:rPr sz="2800" spc="-195" dirty="0">
                <a:solidFill>
                  <a:srgbClr val="FFFFFF"/>
                </a:solidFill>
                <a:latin typeface="Trebuchet MS"/>
                <a:cs typeface="Trebuchet MS"/>
              </a:rPr>
              <a:t> </a:t>
            </a:r>
            <a:r>
              <a:rPr sz="2800" spc="-25" dirty="0">
                <a:solidFill>
                  <a:srgbClr val="FFFFFF"/>
                </a:solidFill>
                <a:latin typeface="Trebuchet MS"/>
                <a:cs typeface="Trebuchet MS"/>
              </a:rPr>
              <a:t>nó</a:t>
            </a:r>
            <a:endParaRPr sz="2800">
              <a:latin typeface="Trebuchet MS"/>
              <a:cs typeface="Trebuchet MS"/>
            </a:endParaRPr>
          </a:p>
        </p:txBody>
      </p:sp>
      <p:sp>
        <p:nvSpPr>
          <p:cNvPr id="13" name="object 13"/>
          <p:cNvSpPr txBox="1">
            <a:spLocks noGrp="1"/>
          </p:cNvSpPr>
          <p:nvPr>
            <p:ph type="title"/>
          </p:nvPr>
        </p:nvSpPr>
        <p:spPr>
          <a:xfrm>
            <a:off x="612140" y="684021"/>
            <a:ext cx="3572510" cy="513715"/>
          </a:xfrm>
          <a:prstGeom prst="rect">
            <a:avLst/>
          </a:prstGeom>
        </p:spPr>
        <p:txBody>
          <a:bodyPr vert="horz" wrap="square" lIns="0" tIns="13335" rIns="0" bIns="0" rtlCol="0">
            <a:spAutoFit/>
          </a:bodyPr>
          <a:lstStyle/>
          <a:p>
            <a:pPr marL="12700">
              <a:lnSpc>
                <a:spcPct val="100000"/>
              </a:lnSpc>
              <a:spcBef>
                <a:spcPts val="105"/>
              </a:spcBef>
            </a:pPr>
            <a:r>
              <a:rPr dirty="0"/>
              <a:t>Quan </a:t>
            </a:r>
            <a:r>
              <a:rPr spc="-5" dirty="0"/>
              <a:t>điểm tiêu</a:t>
            </a:r>
            <a:r>
              <a:rPr spc="-90" dirty="0"/>
              <a:t> </a:t>
            </a:r>
            <a:r>
              <a:rPr dirty="0"/>
              <a:t>cực</a:t>
            </a:r>
          </a:p>
        </p:txBody>
      </p:sp>
      <p:sp>
        <p:nvSpPr>
          <p:cNvPr id="15" name="object 15"/>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32</a:t>
            </a:fld>
            <a:endParaRPr spc="-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743200" y="102464"/>
            <a:ext cx="6248400" cy="1397177"/>
          </a:xfrm>
          <a:prstGeom prst="rect">
            <a:avLst/>
          </a:prstGeom>
        </p:spPr>
        <p:txBody>
          <a:bodyPr vert="horz" wrap="square" lIns="0" tIns="12065" rIns="0" bIns="0" rtlCol="0">
            <a:spAutoFit/>
          </a:bodyPr>
          <a:lstStyle/>
          <a:p>
            <a:pPr marL="646430" marR="5080" indent="-634365">
              <a:lnSpc>
                <a:spcPct val="100000"/>
              </a:lnSpc>
              <a:spcBef>
                <a:spcPts val="95"/>
              </a:spcBef>
            </a:pPr>
            <a:r>
              <a:rPr lang="en-US" sz="3100" b="1" spc="-5" dirty="0" smtClean="0">
                <a:latin typeface="Arial" panose="020B0604020202020204" pitchFamily="34" charset="0"/>
                <a:cs typeface="Arial" panose="020B0604020202020204" pitchFamily="34" charset="0"/>
              </a:rPr>
              <a:t>Q1: </a:t>
            </a:r>
            <a:r>
              <a:rPr lang="en-US" sz="3100" b="1" spc="-5" dirty="0" err="1" smtClean="0">
                <a:latin typeface="Arial" panose="020B0604020202020204" pitchFamily="34" charset="0"/>
                <a:cs typeface="Arial" panose="020B0604020202020204" pitchFamily="34" charset="0"/>
              </a:rPr>
              <a:t>C</a:t>
            </a:r>
            <a:r>
              <a:rPr sz="2800" b="1" spc="-5" dirty="0" err="1" smtClean="0">
                <a:latin typeface="Arial"/>
                <a:cs typeface="Arial"/>
              </a:rPr>
              <a:t>hiến</a:t>
            </a:r>
            <a:r>
              <a:rPr sz="2800" b="1" spc="-5" dirty="0" smtClean="0">
                <a:latin typeface="Arial"/>
                <a:cs typeface="Arial"/>
              </a:rPr>
              <a:t> </a:t>
            </a:r>
            <a:r>
              <a:rPr sz="2800" b="1" dirty="0">
                <a:latin typeface="Arial"/>
                <a:cs typeface="Arial"/>
              </a:rPr>
              <a:t>lược </a:t>
            </a:r>
            <a:r>
              <a:rPr sz="2800" b="1" spc="-5" dirty="0">
                <a:latin typeface="Arial"/>
                <a:cs typeface="Arial"/>
              </a:rPr>
              <a:t>tổ chức xác định cấu trúc các  HTTT </a:t>
            </a:r>
            <a:r>
              <a:rPr sz="2800" b="1" spc="-10" dirty="0">
                <a:latin typeface="Arial"/>
                <a:cs typeface="Arial"/>
              </a:rPr>
              <a:t>như </a:t>
            </a:r>
            <a:r>
              <a:rPr sz="2800" b="1" spc="-5" dirty="0">
                <a:latin typeface="Arial"/>
                <a:cs typeface="Arial"/>
              </a:rPr>
              <a:t>thế nào</a:t>
            </a:r>
            <a:r>
              <a:rPr sz="2800" b="1" spc="65" dirty="0">
                <a:latin typeface="Arial"/>
                <a:cs typeface="Arial"/>
              </a:rPr>
              <a:t> </a:t>
            </a:r>
            <a:r>
              <a:rPr sz="3100" spc="-5" dirty="0"/>
              <a:t>?</a:t>
            </a:r>
            <a:endParaRPr sz="3100" dirty="0">
              <a:latin typeface="Arial"/>
              <a:cs typeface="Arial"/>
            </a:endParaRPr>
          </a:p>
        </p:txBody>
      </p:sp>
      <p:sp>
        <p:nvSpPr>
          <p:cNvPr id="16" name="object 16"/>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4</a:t>
            </a:fld>
            <a:endParaRPr spc="-5" dirty="0"/>
          </a:p>
        </p:txBody>
      </p:sp>
      <p:sp>
        <p:nvSpPr>
          <p:cNvPr id="13" name="object 13"/>
          <p:cNvSpPr txBox="1"/>
          <p:nvPr/>
        </p:nvSpPr>
        <p:spPr>
          <a:xfrm>
            <a:off x="421958" y="1690689"/>
            <a:ext cx="8300084" cy="1613903"/>
          </a:xfrm>
          <a:prstGeom prst="rect">
            <a:avLst/>
          </a:prstGeom>
        </p:spPr>
        <p:txBody>
          <a:bodyPr vert="horz" wrap="square" lIns="0" tIns="13335" rIns="0" bIns="0" rtlCol="0">
            <a:spAutoFit/>
          </a:bodyPr>
          <a:lstStyle/>
          <a:p>
            <a:pPr>
              <a:lnSpc>
                <a:spcPct val="100000"/>
              </a:lnSpc>
              <a:spcBef>
                <a:spcPts val="5"/>
              </a:spcBef>
            </a:pPr>
            <a:r>
              <a:rPr lang="en-US" sz="2100" dirty="0" err="1" smtClean="0">
                <a:latin typeface="Tahoma"/>
                <a:cs typeface="Tahoma"/>
              </a:rPr>
              <a:t>Tổ</a:t>
            </a:r>
            <a:r>
              <a:rPr lang="en-US" sz="2100" dirty="0" smtClean="0">
                <a:latin typeface="Tahoma"/>
                <a:cs typeface="Tahoma"/>
              </a:rPr>
              <a:t> </a:t>
            </a:r>
            <a:r>
              <a:rPr lang="en-US" sz="2100" dirty="0" err="1" smtClean="0">
                <a:latin typeface="Tahoma"/>
                <a:cs typeface="Tahoma"/>
              </a:rPr>
              <a:t>chức</a:t>
            </a:r>
            <a:r>
              <a:rPr lang="en-US" sz="2100" dirty="0" smtClean="0">
                <a:latin typeface="Tahoma"/>
                <a:cs typeface="Tahoma"/>
              </a:rPr>
              <a:t> </a:t>
            </a:r>
            <a:r>
              <a:rPr lang="en-US" sz="2100" dirty="0" err="1" smtClean="0">
                <a:latin typeface="Tahoma"/>
                <a:cs typeface="Tahoma"/>
              </a:rPr>
              <a:t>nghiên</a:t>
            </a:r>
            <a:r>
              <a:rPr lang="en-US" sz="2100" dirty="0" smtClean="0">
                <a:latin typeface="Tahoma"/>
                <a:cs typeface="Tahoma"/>
              </a:rPr>
              <a:t> </a:t>
            </a:r>
            <a:r>
              <a:rPr lang="en-US" sz="2100" dirty="0" err="1" smtClean="0">
                <a:latin typeface="Tahoma"/>
                <a:cs typeface="Tahoma"/>
              </a:rPr>
              <a:t>cứu</a:t>
            </a:r>
            <a:r>
              <a:rPr lang="en-US" sz="2100" dirty="0" smtClean="0">
                <a:latin typeface="Tahoma"/>
                <a:cs typeface="Tahoma"/>
              </a:rPr>
              <a:t> </a:t>
            </a:r>
            <a:r>
              <a:rPr lang="en-US" sz="2100" dirty="0" err="1" smtClean="0">
                <a:latin typeface="Tahoma"/>
                <a:cs typeface="Tahoma"/>
              </a:rPr>
              <a:t>cơ</a:t>
            </a:r>
            <a:r>
              <a:rPr lang="en-US" sz="2100" dirty="0" smtClean="0">
                <a:latin typeface="Tahoma"/>
                <a:cs typeface="Tahoma"/>
              </a:rPr>
              <a:t> </a:t>
            </a:r>
            <a:r>
              <a:rPr lang="en-US" sz="2100" dirty="0" err="1" smtClean="0">
                <a:latin typeface="Tahoma"/>
                <a:cs typeface="Tahoma"/>
              </a:rPr>
              <a:t>cấu</a:t>
            </a:r>
            <a:r>
              <a:rPr lang="en-US" sz="2100" dirty="0" smtClean="0">
                <a:latin typeface="Tahoma"/>
                <a:cs typeface="Tahoma"/>
              </a:rPr>
              <a:t> </a:t>
            </a:r>
            <a:r>
              <a:rPr lang="en-US" sz="2100" dirty="0" err="1" smtClean="0">
                <a:latin typeface="Tahoma"/>
                <a:cs typeface="Tahoma"/>
              </a:rPr>
              <a:t>ngành</a:t>
            </a:r>
            <a:r>
              <a:rPr lang="en-US" sz="2100" dirty="0" smtClean="0">
                <a:latin typeface="Tahoma"/>
                <a:cs typeface="Tahoma"/>
              </a:rPr>
              <a:t> </a:t>
            </a:r>
            <a:r>
              <a:rPr lang="en-US" sz="2100" dirty="0" err="1" smtClean="0">
                <a:latin typeface="Tahoma"/>
                <a:cs typeface="Tahoma"/>
              </a:rPr>
              <a:t>kinh</a:t>
            </a:r>
            <a:r>
              <a:rPr lang="en-US" sz="2100" dirty="0" smtClean="0">
                <a:latin typeface="Tahoma"/>
                <a:cs typeface="Tahoma"/>
              </a:rPr>
              <a:t> </a:t>
            </a:r>
            <a:r>
              <a:rPr lang="en-US" sz="2100" dirty="0" err="1" smtClean="0">
                <a:latin typeface="Tahoma"/>
                <a:cs typeface="Tahoma"/>
              </a:rPr>
              <a:t>doanh</a:t>
            </a:r>
            <a:r>
              <a:rPr lang="en-US" sz="2100" dirty="0" smtClean="0">
                <a:latin typeface="Tahoma"/>
                <a:cs typeface="Tahoma"/>
              </a:rPr>
              <a:t> </a:t>
            </a:r>
            <a:r>
              <a:rPr lang="en-US" sz="2100" dirty="0" err="1" smtClean="0">
                <a:latin typeface="Tahoma"/>
                <a:cs typeface="Tahoma"/>
              </a:rPr>
              <a:t>của</a:t>
            </a:r>
            <a:r>
              <a:rPr lang="en-US" sz="2100" dirty="0" smtClean="0">
                <a:latin typeface="Tahoma"/>
                <a:cs typeface="Tahoma"/>
              </a:rPr>
              <a:t> </a:t>
            </a:r>
            <a:r>
              <a:rPr lang="en-US" sz="2100" dirty="0" err="1" smtClean="0">
                <a:latin typeface="Tahoma"/>
                <a:cs typeface="Tahoma"/>
              </a:rPr>
              <a:t>họ</a:t>
            </a:r>
            <a:r>
              <a:rPr lang="en-US" sz="2100" dirty="0" smtClean="0">
                <a:latin typeface="Tahoma"/>
                <a:cs typeface="Tahoma"/>
              </a:rPr>
              <a:t> </a:t>
            </a:r>
            <a:r>
              <a:rPr lang="en-US" sz="2100" dirty="0" err="1" smtClean="0">
                <a:latin typeface="Tahoma"/>
                <a:cs typeface="Tahoma"/>
              </a:rPr>
              <a:t>và</a:t>
            </a:r>
            <a:r>
              <a:rPr lang="en-US" sz="2100" dirty="0" smtClean="0">
                <a:latin typeface="Tahoma"/>
                <a:cs typeface="Tahoma"/>
              </a:rPr>
              <a:t> </a:t>
            </a:r>
            <a:r>
              <a:rPr lang="en-US" sz="2100" dirty="0" err="1" smtClean="0">
                <a:latin typeface="Tahoma"/>
                <a:cs typeface="Tahoma"/>
              </a:rPr>
              <a:t>xác</a:t>
            </a:r>
            <a:r>
              <a:rPr lang="en-US" sz="2100" dirty="0" smtClean="0">
                <a:latin typeface="Tahoma"/>
                <a:cs typeface="Tahoma"/>
              </a:rPr>
              <a:t> </a:t>
            </a:r>
            <a:r>
              <a:rPr lang="en-US" sz="2100" dirty="0" err="1" smtClean="0">
                <a:latin typeface="Tahoma"/>
                <a:cs typeface="Tahoma"/>
              </a:rPr>
              <a:t>định</a:t>
            </a:r>
            <a:r>
              <a:rPr lang="en-US" sz="2100" dirty="0" smtClean="0">
                <a:latin typeface="Tahoma"/>
                <a:cs typeface="Tahoma"/>
              </a:rPr>
              <a:t> </a:t>
            </a:r>
            <a:r>
              <a:rPr lang="en-US" sz="2100" dirty="0" err="1" smtClean="0">
                <a:latin typeface="Tahoma"/>
                <a:cs typeface="Tahoma"/>
              </a:rPr>
              <a:t>một</a:t>
            </a:r>
            <a:r>
              <a:rPr lang="en-US" sz="2100" dirty="0" smtClean="0">
                <a:latin typeface="Tahoma"/>
                <a:cs typeface="Tahoma"/>
              </a:rPr>
              <a:t> </a:t>
            </a:r>
            <a:r>
              <a:rPr lang="en-US" sz="2100" dirty="0" err="1" smtClean="0">
                <a:latin typeface="Tahoma"/>
                <a:cs typeface="Tahoma"/>
              </a:rPr>
              <a:t>chiến</a:t>
            </a:r>
            <a:r>
              <a:rPr lang="en-US" sz="2100" dirty="0" smtClean="0">
                <a:latin typeface="Tahoma"/>
                <a:cs typeface="Tahoma"/>
              </a:rPr>
              <a:t> </a:t>
            </a:r>
            <a:r>
              <a:rPr lang="en-US" sz="2100" dirty="0" err="1" smtClean="0">
                <a:latin typeface="Tahoma"/>
                <a:cs typeface="Tahoma"/>
              </a:rPr>
              <a:t>lược</a:t>
            </a:r>
            <a:r>
              <a:rPr lang="en-US" sz="2100" dirty="0" smtClean="0">
                <a:latin typeface="Tahoma"/>
                <a:cs typeface="Tahoma"/>
              </a:rPr>
              <a:t> </a:t>
            </a:r>
            <a:r>
              <a:rPr lang="en-US" sz="2100" dirty="0" err="1" smtClean="0">
                <a:latin typeface="Tahoma"/>
                <a:cs typeface="Tahoma"/>
              </a:rPr>
              <a:t>cạnh</a:t>
            </a:r>
            <a:r>
              <a:rPr lang="en-US" sz="2100" dirty="0" smtClean="0">
                <a:latin typeface="Tahoma"/>
                <a:cs typeface="Tahoma"/>
              </a:rPr>
              <a:t> </a:t>
            </a:r>
            <a:r>
              <a:rPr lang="en-US" sz="2100" dirty="0" err="1" smtClean="0">
                <a:latin typeface="Tahoma"/>
                <a:cs typeface="Tahoma"/>
              </a:rPr>
              <a:t>tranh</a:t>
            </a:r>
            <a:endParaRPr lang="en-US" sz="2100" dirty="0" smtClean="0">
              <a:latin typeface="Tahoma"/>
              <a:cs typeface="Tahoma"/>
            </a:endParaRPr>
          </a:p>
          <a:p>
            <a:pPr>
              <a:lnSpc>
                <a:spcPct val="100000"/>
              </a:lnSpc>
              <a:spcBef>
                <a:spcPts val="5"/>
              </a:spcBef>
            </a:pPr>
            <a:r>
              <a:rPr lang="en-US" sz="2100" dirty="0" err="1" smtClean="0">
                <a:latin typeface="Tahoma"/>
                <a:cs typeface="Tahoma"/>
              </a:rPr>
              <a:t>Chiến</a:t>
            </a:r>
            <a:r>
              <a:rPr lang="en-US" sz="2100" dirty="0" smtClean="0">
                <a:latin typeface="Tahoma"/>
                <a:cs typeface="Tahoma"/>
              </a:rPr>
              <a:t> </a:t>
            </a:r>
            <a:r>
              <a:rPr lang="en-US" sz="2100" dirty="0" err="1" smtClean="0">
                <a:latin typeface="Tahoma"/>
                <a:cs typeface="Tahoma"/>
              </a:rPr>
              <a:t>lược</a:t>
            </a:r>
            <a:r>
              <a:rPr lang="en-US" sz="2100" dirty="0" smtClean="0">
                <a:latin typeface="Tahoma"/>
                <a:cs typeface="Tahoma"/>
              </a:rPr>
              <a:t> </a:t>
            </a:r>
            <a:r>
              <a:rPr lang="en-US" sz="2100" dirty="0" err="1" smtClean="0">
                <a:latin typeface="Tahoma"/>
                <a:cs typeface="Tahoma"/>
              </a:rPr>
              <a:t>cạnh</a:t>
            </a:r>
            <a:r>
              <a:rPr lang="en-US" sz="2100" dirty="0" smtClean="0">
                <a:latin typeface="Tahoma"/>
                <a:cs typeface="Tahoma"/>
              </a:rPr>
              <a:t> </a:t>
            </a:r>
            <a:r>
              <a:rPr lang="en-US" sz="2100" dirty="0" err="1" smtClean="0">
                <a:latin typeface="Tahoma"/>
                <a:cs typeface="Tahoma"/>
              </a:rPr>
              <a:t>tranh</a:t>
            </a:r>
            <a:r>
              <a:rPr lang="en-US" sz="2100" dirty="0" smtClean="0">
                <a:latin typeface="Tahoma"/>
                <a:cs typeface="Tahoma"/>
              </a:rPr>
              <a:t> </a:t>
            </a:r>
            <a:r>
              <a:rPr lang="en-US" sz="2100" dirty="0" err="1" smtClean="0">
                <a:latin typeface="Tahoma"/>
                <a:cs typeface="Tahoma"/>
              </a:rPr>
              <a:t>xác</a:t>
            </a:r>
            <a:r>
              <a:rPr lang="en-US" sz="2100" dirty="0" smtClean="0">
                <a:latin typeface="Tahoma"/>
                <a:cs typeface="Tahoma"/>
              </a:rPr>
              <a:t> </a:t>
            </a:r>
            <a:r>
              <a:rPr lang="en-US" sz="2100" dirty="0" err="1" smtClean="0">
                <a:latin typeface="Tahoma"/>
                <a:cs typeface="Tahoma"/>
              </a:rPr>
              <a:t>định</a:t>
            </a:r>
            <a:r>
              <a:rPr lang="en-US" sz="2100" dirty="0" smtClean="0">
                <a:latin typeface="Tahoma"/>
                <a:cs typeface="Tahoma"/>
              </a:rPr>
              <a:t> </a:t>
            </a:r>
            <a:r>
              <a:rPr lang="en-US" sz="2100" dirty="0" err="1" smtClean="0">
                <a:latin typeface="Tahoma"/>
                <a:cs typeface="Tahoma"/>
              </a:rPr>
              <a:t>chuỗi</a:t>
            </a:r>
            <a:r>
              <a:rPr lang="en-US" sz="2100" dirty="0" smtClean="0">
                <a:latin typeface="Tahoma"/>
                <a:cs typeface="Tahoma"/>
              </a:rPr>
              <a:t> </a:t>
            </a:r>
            <a:r>
              <a:rPr lang="en-US" sz="2100" dirty="0" err="1" smtClean="0">
                <a:latin typeface="Tahoma"/>
                <a:cs typeface="Tahoma"/>
              </a:rPr>
              <a:t>giá</a:t>
            </a:r>
            <a:r>
              <a:rPr lang="en-US" sz="2100" dirty="0" smtClean="0">
                <a:latin typeface="Tahoma"/>
                <a:cs typeface="Tahoma"/>
              </a:rPr>
              <a:t> </a:t>
            </a:r>
            <a:r>
              <a:rPr lang="en-US" sz="2100" dirty="0" err="1" smtClean="0">
                <a:latin typeface="Tahoma"/>
                <a:cs typeface="Tahoma"/>
              </a:rPr>
              <a:t>trị</a:t>
            </a:r>
            <a:r>
              <a:rPr lang="en-US" sz="2100" dirty="0" smtClean="0">
                <a:latin typeface="Tahoma"/>
                <a:cs typeface="Tahoma"/>
              </a:rPr>
              <a:t> </a:t>
            </a:r>
            <a:r>
              <a:rPr lang="en-US" sz="2100" dirty="0" err="1" smtClean="0">
                <a:latin typeface="Tahoma"/>
                <a:cs typeface="Tahoma"/>
              </a:rPr>
              <a:t>và</a:t>
            </a:r>
            <a:r>
              <a:rPr lang="en-US" sz="2100" dirty="0" smtClean="0">
                <a:latin typeface="Tahoma"/>
                <a:cs typeface="Tahoma"/>
              </a:rPr>
              <a:t> </a:t>
            </a:r>
            <a:r>
              <a:rPr lang="en-US" sz="2100" dirty="0" err="1" smtClean="0">
                <a:latin typeface="Tahoma"/>
                <a:cs typeface="Tahoma"/>
              </a:rPr>
              <a:t>các</a:t>
            </a:r>
            <a:r>
              <a:rPr lang="en-US" sz="2100" dirty="0" smtClean="0">
                <a:latin typeface="Tahoma"/>
                <a:cs typeface="Tahoma"/>
              </a:rPr>
              <a:t> </a:t>
            </a:r>
            <a:r>
              <a:rPr lang="en-US" sz="2100" dirty="0" err="1" smtClean="0">
                <a:latin typeface="Tahoma"/>
                <a:cs typeface="Tahoma"/>
              </a:rPr>
              <a:t>quy</a:t>
            </a:r>
            <a:r>
              <a:rPr lang="en-US" sz="2100" dirty="0" smtClean="0">
                <a:latin typeface="Tahoma"/>
                <a:cs typeface="Tahoma"/>
              </a:rPr>
              <a:t> </a:t>
            </a:r>
            <a:r>
              <a:rPr lang="en-US" sz="2100" dirty="0" err="1" smtClean="0">
                <a:latin typeface="Tahoma"/>
                <a:cs typeface="Tahoma"/>
              </a:rPr>
              <a:t>trình</a:t>
            </a:r>
            <a:r>
              <a:rPr lang="en-US" sz="2100" dirty="0" smtClean="0">
                <a:latin typeface="Tahoma"/>
                <a:cs typeface="Tahoma"/>
              </a:rPr>
              <a:t> </a:t>
            </a:r>
            <a:r>
              <a:rPr lang="en-US" sz="2100" dirty="0" err="1" smtClean="0">
                <a:latin typeface="Tahoma"/>
                <a:cs typeface="Tahoma"/>
              </a:rPr>
              <a:t>nghiệp</a:t>
            </a:r>
            <a:r>
              <a:rPr lang="en-US" sz="2100" dirty="0" smtClean="0">
                <a:latin typeface="Tahoma"/>
                <a:cs typeface="Tahoma"/>
              </a:rPr>
              <a:t> </a:t>
            </a:r>
            <a:r>
              <a:rPr lang="en-US" sz="2100" dirty="0" err="1" smtClean="0">
                <a:latin typeface="Tahoma"/>
                <a:cs typeface="Tahoma"/>
              </a:rPr>
              <a:t>vụ</a:t>
            </a:r>
            <a:r>
              <a:rPr lang="en-US" sz="2100" dirty="0" smtClean="0">
                <a:latin typeface="Tahoma"/>
                <a:cs typeface="Tahoma"/>
              </a:rPr>
              <a:t> </a:t>
            </a:r>
            <a:endParaRPr sz="2100" dirty="0">
              <a:latin typeface="Tahoma"/>
              <a:cs typeface="Tahoma"/>
            </a:endParaRPr>
          </a:p>
          <a:p>
            <a:pPr marL="12700">
              <a:lnSpc>
                <a:spcPct val="100000"/>
              </a:lnSpc>
            </a:pPr>
            <a:r>
              <a:rPr sz="2000" dirty="0" err="1" smtClean="0">
                <a:latin typeface="Arial"/>
                <a:cs typeface="Arial"/>
              </a:rPr>
              <a:t>Q</a:t>
            </a:r>
            <a:r>
              <a:rPr sz="2000" dirty="0" err="1" smtClean="0">
                <a:latin typeface="Tahoma"/>
                <a:cs typeface="Tahoma"/>
              </a:rPr>
              <a:t>uy</a:t>
            </a:r>
            <a:r>
              <a:rPr sz="2000" dirty="0" smtClean="0">
                <a:latin typeface="Tahoma"/>
                <a:cs typeface="Tahoma"/>
              </a:rPr>
              <a:t> </a:t>
            </a:r>
            <a:r>
              <a:rPr sz="2000" spc="-5" dirty="0">
                <a:latin typeface="Tahoma"/>
                <a:cs typeface="Tahoma"/>
              </a:rPr>
              <a:t>trình </a:t>
            </a:r>
            <a:r>
              <a:rPr sz="2000" spc="-160" dirty="0">
                <a:latin typeface="Tahoma"/>
                <a:cs typeface="Tahoma"/>
              </a:rPr>
              <a:t>nghiệp </a:t>
            </a:r>
            <a:r>
              <a:rPr sz="2000" spc="-445" dirty="0" err="1">
                <a:latin typeface="Tahoma"/>
                <a:cs typeface="Tahoma"/>
              </a:rPr>
              <a:t>vụ</a:t>
            </a:r>
            <a:r>
              <a:rPr sz="2000" spc="-445" dirty="0">
                <a:latin typeface="Tahoma"/>
                <a:cs typeface="Tahoma"/>
              </a:rPr>
              <a:t> </a:t>
            </a:r>
            <a:r>
              <a:rPr lang="en-US" sz="2000" spc="-445" dirty="0" smtClean="0">
                <a:latin typeface="Tahoma"/>
                <a:cs typeface="Tahoma"/>
              </a:rPr>
              <a:t>     </a:t>
            </a:r>
            <a:r>
              <a:rPr sz="2000" dirty="0" err="1" smtClean="0">
                <a:latin typeface="Arial"/>
                <a:cs typeface="Arial"/>
              </a:rPr>
              <a:t>hỗ</a:t>
            </a:r>
            <a:r>
              <a:rPr sz="2000" dirty="0" smtClean="0">
                <a:latin typeface="Arial"/>
                <a:cs typeface="Arial"/>
              </a:rPr>
              <a:t> </a:t>
            </a:r>
            <a:r>
              <a:rPr sz="2000" dirty="0">
                <a:latin typeface="Arial"/>
                <a:cs typeface="Arial"/>
              </a:rPr>
              <a:t>trợ trong </a:t>
            </a:r>
            <a:r>
              <a:rPr sz="2000" spc="-5" dirty="0" err="1">
                <a:latin typeface="Arial"/>
                <a:cs typeface="Arial"/>
              </a:rPr>
              <a:t>việc</a:t>
            </a:r>
            <a:r>
              <a:rPr sz="2000" spc="-5" dirty="0">
                <a:latin typeface="Arial"/>
                <a:cs typeface="Arial"/>
              </a:rPr>
              <a:t> </a:t>
            </a:r>
            <a:r>
              <a:rPr sz="2000" dirty="0" err="1" smtClean="0">
                <a:latin typeface="Tahoma"/>
                <a:cs typeface="Tahoma"/>
              </a:rPr>
              <a:t>xác</a:t>
            </a:r>
            <a:r>
              <a:rPr lang="en-US" sz="2000" dirty="0">
                <a:latin typeface="Tahoma"/>
                <a:cs typeface="Tahoma"/>
              </a:rPr>
              <a:t> </a:t>
            </a:r>
            <a:r>
              <a:rPr lang="en-US" sz="2000" dirty="0" err="1" smtClean="0">
                <a:latin typeface="Tahoma"/>
                <a:cs typeface="Tahoma"/>
              </a:rPr>
              <a:t>định</a:t>
            </a:r>
            <a:r>
              <a:rPr lang="en-US" sz="2000" dirty="0" smtClean="0">
                <a:latin typeface="Tahoma"/>
                <a:cs typeface="Tahoma"/>
              </a:rPr>
              <a:t> </a:t>
            </a:r>
            <a:r>
              <a:rPr lang="en-US" sz="2000" dirty="0" err="1" smtClean="0">
                <a:latin typeface="Tahoma"/>
                <a:cs typeface="Tahoma"/>
              </a:rPr>
              <a:t>thiết</a:t>
            </a:r>
            <a:r>
              <a:rPr lang="en-US" sz="2000" dirty="0" smtClean="0">
                <a:latin typeface="Tahoma"/>
                <a:cs typeface="Tahoma"/>
              </a:rPr>
              <a:t> </a:t>
            </a:r>
            <a:r>
              <a:rPr lang="en-US" sz="2000" dirty="0" err="1" smtClean="0">
                <a:latin typeface="Tahoma"/>
                <a:cs typeface="Tahoma"/>
              </a:rPr>
              <a:t>kế</a:t>
            </a:r>
            <a:r>
              <a:rPr lang="en-US" sz="2000" dirty="0" smtClean="0">
                <a:latin typeface="Tahoma"/>
                <a:cs typeface="Tahoma"/>
              </a:rPr>
              <a:t> </a:t>
            </a:r>
            <a:r>
              <a:rPr lang="en-US" sz="2000" dirty="0" err="1" smtClean="0">
                <a:latin typeface="Tahoma"/>
                <a:cs typeface="Tahoma"/>
              </a:rPr>
              <a:t>hệ</a:t>
            </a:r>
            <a:r>
              <a:rPr lang="en-US" sz="2000" dirty="0" smtClean="0">
                <a:latin typeface="Tahoma"/>
                <a:cs typeface="Tahoma"/>
              </a:rPr>
              <a:t> </a:t>
            </a:r>
            <a:r>
              <a:rPr lang="en-US" sz="2000" dirty="0" err="1" smtClean="0">
                <a:latin typeface="Tahoma"/>
                <a:cs typeface="Tahoma"/>
              </a:rPr>
              <a:t>thống</a:t>
            </a:r>
            <a:r>
              <a:rPr lang="en-US" sz="2000" dirty="0" smtClean="0">
                <a:latin typeface="Tahoma"/>
                <a:cs typeface="Tahoma"/>
              </a:rPr>
              <a:t> </a:t>
            </a:r>
            <a:r>
              <a:rPr lang="en-US" sz="2000" dirty="0" err="1" smtClean="0">
                <a:latin typeface="Tahoma"/>
                <a:cs typeface="Tahoma"/>
              </a:rPr>
              <a:t>thông</a:t>
            </a:r>
            <a:r>
              <a:rPr lang="en-US" sz="2000" dirty="0" smtClean="0">
                <a:latin typeface="Tahoma"/>
                <a:cs typeface="Tahoma"/>
              </a:rPr>
              <a:t> tin</a:t>
            </a:r>
            <a:endParaRPr sz="2000" dirty="0">
              <a:latin typeface="Tahoma"/>
              <a:cs typeface="Tahoma"/>
            </a:endParaRPr>
          </a:p>
        </p:txBody>
      </p:sp>
      <p:sp>
        <p:nvSpPr>
          <p:cNvPr id="14" name="object 14"/>
          <p:cNvSpPr/>
          <p:nvPr/>
        </p:nvSpPr>
        <p:spPr>
          <a:xfrm>
            <a:off x="611555" y="3861015"/>
            <a:ext cx="8028432" cy="23042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59079" y="631316"/>
            <a:ext cx="7647940" cy="513715"/>
          </a:xfrm>
          <a:prstGeom prst="rect">
            <a:avLst/>
          </a:prstGeom>
        </p:spPr>
        <p:txBody>
          <a:bodyPr vert="horz" wrap="square" lIns="0" tIns="13335" rIns="0" bIns="0" rtlCol="0">
            <a:spAutoFit/>
          </a:bodyPr>
          <a:lstStyle/>
          <a:p>
            <a:pPr marL="12700">
              <a:lnSpc>
                <a:spcPct val="100000"/>
              </a:lnSpc>
              <a:spcBef>
                <a:spcPts val="105"/>
              </a:spcBef>
            </a:pPr>
            <a:r>
              <a:rPr dirty="0"/>
              <a:t>5 </a:t>
            </a:r>
            <a:r>
              <a:rPr spc="-5" dirty="0"/>
              <a:t>lực lượng </a:t>
            </a:r>
            <a:r>
              <a:rPr dirty="0"/>
              <a:t>cạnh </a:t>
            </a:r>
            <a:r>
              <a:rPr spc="-5" dirty="0"/>
              <a:t>tranh </a:t>
            </a:r>
            <a:r>
              <a:rPr dirty="0"/>
              <a:t>của </a:t>
            </a:r>
            <a:r>
              <a:rPr spc="-5" dirty="0"/>
              <a:t>Michael</a:t>
            </a:r>
            <a:r>
              <a:rPr spc="-90" dirty="0"/>
              <a:t> </a:t>
            </a:r>
            <a:r>
              <a:rPr spc="-5" dirty="0"/>
              <a:t>Porter</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5</a:t>
            </a:fld>
            <a:endParaRPr spc="-5" dirty="0"/>
          </a:p>
        </p:txBody>
      </p:sp>
      <p:sp>
        <p:nvSpPr>
          <p:cNvPr id="8" name="object 8"/>
          <p:cNvSpPr/>
          <p:nvPr/>
        </p:nvSpPr>
        <p:spPr>
          <a:xfrm>
            <a:off x="539546" y="1124800"/>
            <a:ext cx="7975804" cy="512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02732" y="800964"/>
            <a:ext cx="7886700" cy="1029128"/>
          </a:xfrm>
          <a:prstGeom prst="rect">
            <a:avLst/>
          </a:prstGeom>
        </p:spPr>
        <p:txBody>
          <a:bodyPr vert="horz" wrap="square" lIns="0" tIns="13335" rIns="0" bIns="0" rtlCol="0">
            <a:spAutoFit/>
          </a:bodyPr>
          <a:lstStyle/>
          <a:p>
            <a:pPr marL="701675" marR="5080" indent="-689610">
              <a:lnSpc>
                <a:spcPct val="100000"/>
              </a:lnSpc>
              <a:spcBef>
                <a:spcPts val="105"/>
              </a:spcBef>
            </a:pPr>
            <a:r>
              <a:rPr b="1" dirty="0">
                <a:latin typeface="Arial" panose="020B0604020202020204" pitchFamily="34" charset="0"/>
                <a:cs typeface="Arial" panose="020B0604020202020204" pitchFamily="34" charset="0"/>
              </a:rPr>
              <a:t>Q2: </a:t>
            </a:r>
            <a:r>
              <a:rPr b="1" dirty="0">
                <a:latin typeface="Arial"/>
                <a:cs typeface="Arial"/>
              </a:rPr>
              <a:t>5 thành phần nào </a:t>
            </a:r>
            <a:r>
              <a:rPr b="1" spc="-5" dirty="0">
                <a:latin typeface="Arial"/>
                <a:cs typeface="Arial"/>
              </a:rPr>
              <a:t>xác </a:t>
            </a:r>
            <a:r>
              <a:rPr b="1" dirty="0">
                <a:latin typeface="Arial"/>
                <a:cs typeface="Arial"/>
              </a:rPr>
              <a:t>định cấu</a:t>
            </a:r>
            <a:r>
              <a:rPr b="1" spc="-210" dirty="0">
                <a:latin typeface="Arial"/>
                <a:cs typeface="Arial"/>
              </a:rPr>
              <a:t> </a:t>
            </a:r>
            <a:r>
              <a:rPr b="1" dirty="0">
                <a:latin typeface="Arial"/>
                <a:cs typeface="Arial"/>
              </a:rPr>
              <a:t>trúc  ngành kinh</a:t>
            </a:r>
            <a:r>
              <a:rPr b="1" spc="-65" dirty="0">
                <a:latin typeface="Arial"/>
                <a:cs typeface="Arial"/>
              </a:rPr>
              <a:t> </a:t>
            </a:r>
            <a:r>
              <a:rPr b="1" dirty="0">
                <a:latin typeface="Arial"/>
                <a:cs typeface="Arial"/>
              </a:rPr>
              <a:t>doanh</a:t>
            </a:r>
            <a:r>
              <a:rPr dirty="0"/>
              <a:t>?</a:t>
            </a:r>
          </a:p>
        </p:txBody>
      </p:sp>
      <p:sp>
        <p:nvSpPr>
          <p:cNvPr id="8" name="object 8"/>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6</a:t>
            </a:fld>
            <a:endParaRPr spc="-5" dirty="0"/>
          </a:p>
        </p:txBody>
      </p:sp>
      <p:graphicFrame>
        <p:nvGraphicFramePr>
          <p:cNvPr id="6" name="object 6"/>
          <p:cNvGraphicFramePr>
            <a:graphicFrameLocks noGrp="1"/>
          </p:cNvGraphicFramePr>
          <p:nvPr/>
        </p:nvGraphicFramePr>
        <p:xfrm>
          <a:off x="1065187" y="1922398"/>
          <a:ext cx="7429500" cy="4249341"/>
        </p:xfrm>
        <a:graphic>
          <a:graphicData uri="http://schemas.openxmlformats.org/drawingml/2006/table">
            <a:tbl>
              <a:tblPr firstRow="1" bandRow="1">
                <a:tableStyleId>{2D5ABB26-0587-4C30-8999-92F81FD0307C}</a:tableStyleId>
              </a:tblPr>
              <a:tblGrid>
                <a:gridCol w="2476500">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gridCol w="2476500">
                  <a:extLst>
                    <a:ext uri="{9D8B030D-6E8A-4147-A177-3AD203B41FA5}">
                      <a16:colId xmlns:a16="http://schemas.microsoft.com/office/drawing/2014/main" val="20002"/>
                    </a:ext>
                  </a:extLst>
                </a:gridCol>
              </a:tblGrid>
              <a:tr h="579120">
                <a:tc>
                  <a:txBody>
                    <a:bodyPr/>
                    <a:lstStyle/>
                    <a:p>
                      <a:pPr marL="663575">
                        <a:lnSpc>
                          <a:spcPct val="100000"/>
                        </a:lnSpc>
                        <a:spcBef>
                          <a:spcPts val="325"/>
                        </a:spcBef>
                      </a:pPr>
                      <a:r>
                        <a:rPr sz="1600" b="1" spc="-5" dirty="0">
                          <a:solidFill>
                            <a:srgbClr val="FFFFFF"/>
                          </a:solidFill>
                          <a:latin typeface="Arial"/>
                          <a:cs typeface="Arial"/>
                        </a:rPr>
                        <a:t>Thành </a:t>
                      </a:r>
                      <a:r>
                        <a:rPr sz="1600" b="1" spc="-10" dirty="0">
                          <a:solidFill>
                            <a:srgbClr val="FFFFFF"/>
                          </a:solidFill>
                          <a:latin typeface="Arial"/>
                          <a:cs typeface="Arial"/>
                        </a:rPr>
                        <a:t>phần</a:t>
                      </a:r>
                      <a:endParaRPr sz="1600" dirty="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185"/>
                    </a:solidFill>
                  </a:tcPr>
                </a:tc>
                <a:tc>
                  <a:txBody>
                    <a:bodyPr/>
                    <a:lstStyle/>
                    <a:p>
                      <a:pPr marL="607695" marR="230504" indent="-368935">
                        <a:lnSpc>
                          <a:spcPct val="100000"/>
                        </a:lnSpc>
                        <a:spcBef>
                          <a:spcPts val="325"/>
                        </a:spcBef>
                      </a:pPr>
                      <a:r>
                        <a:rPr sz="1600" b="1" spc="-5" dirty="0">
                          <a:solidFill>
                            <a:srgbClr val="FFFFFF"/>
                          </a:solidFill>
                          <a:latin typeface="Arial"/>
                          <a:cs typeface="Arial"/>
                        </a:rPr>
                        <a:t>Ví dụ nhân tố có </a:t>
                      </a:r>
                      <a:r>
                        <a:rPr sz="1600" b="1" spc="-10" dirty="0">
                          <a:solidFill>
                            <a:srgbClr val="FFFFFF"/>
                          </a:solidFill>
                          <a:latin typeface="Arial"/>
                          <a:cs typeface="Arial"/>
                        </a:rPr>
                        <a:t>ảnh  </a:t>
                      </a:r>
                      <a:r>
                        <a:rPr sz="1600" b="1" spc="-5" dirty="0">
                          <a:solidFill>
                            <a:srgbClr val="FFFFFF"/>
                          </a:solidFill>
                          <a:latin typeface="Arial"/>
                          <a:cs typeface="Arial"/>
                        </a:rPr>
                        <a:t>hưởng</a:t>
                      </a:r>
                      <a:r>
                        <a:rPr sz="1600" b="1" spc="5" dirty="0">
                          <a:solidFill>
                            <a:srgbClr val="FFFFFF"/>
                          </a:solidFill>
                          <a:latin typeface="Arial"/>
                          <a:cs typeface="Arial"/>
                        </a:rPr>
                        <a:t> </a:t>
                      </a:r>
                      <a:r>
                        <a:rPr sz="1600" b="1" spc="-10" dirty="0">
                          <a:solidFill>
                            <a:srgbClr val="FFFFFF"/>
                          </a:solidFill>
                          <a:latin typeface="Arial"/>
                          <a:cs typeface="Arial"/>
                        </a:rPr>
                        <a:t>mạnh</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185"/>
                    </a:solidFill>
                  </a:tcPr>
                </a:tc>
                <a:tc>
                  <a:txBody>
                    <a:bodyPr/>
                    <a:lstStyle/>
                    <a:p>
                      <a:pPr marL="92075" marR="377190">
                        <a:lnSpc>
                          <a:spcPct val="100000"/>
                        </a:lnSpc>
                        <a:spcBef>
                          <a:spcPts val="325"/>
                        </a:spcBef>
                      </a:pPr>
                      <a:r>
                        <a:rPr sz="1600" b="1" spc="-5" dirty="0">
                          <a:solidFill>
                            <a:srgbClr val="FFFFFF"/>
                          </a:solidFill>
                          <a:latin typeface="Arial"/>
                          <a:cs typeface="Arial"/>
                        </a:rPr>
                        <a:t>Ví dụ nhân tố có </a:t>
                      </a:r>
                      <a:r>
                        <a:rPr sz="1600" b="1" spc="-10" dirty="0">
                          <a:solidFill>
                            <a:srgbClr val="FFFFFF"/>
                          </a:solidFill>
                          <a:latin typeface="Arial"/>
                          <a:cs typeface="Arial"/>
                        </a:rPr>
                        <a:t>ảnh  </a:t>
                      </a:r>
                      <a:r>
                        <a:rPr sz="1600" b="1" spc="-5" dirty="0">
                          <a:solidFill>
                            <a:srgbClr val="FFFFFF"/>
                          </a:solidFill>
                          <a:latin typeface="Arial"/>
                          <a:cs typeface="Arial"/>
                        </a:rPr>
                        <a:t>hưởng</a:t>
                      </a:r>
                      <a:r>
                        <a:rPr sz="1600" b="1" spc="10" dirty="0">
                          <a:solidFill>
                            <a:srgbClr val="FFFFFF"/>
                          </a:solidFill>
                          <a:latin typeface="Arial"/>
                          <a:cs typeface="Arial"/>
                        </a:rPr>
                        <a:t> </a:t>
                      </a:r>
                      <a:r>
                        <a:rPr sz="1600" b="1" spc="-20" dirty="0">
                          <a:solidFill>
                            <a:srgbClr val="FFFFFF"/>
                          </a:solidFill>
                          <a:latin typeface="Arial"/>
                          <a:cs typeface="Arial"/>
                        </a:rPr>
                        <a:t>yếu</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185"/>
                    </a:solidFill>
                  </a:tcPr>
                </a:tc>
                <a:extLst>
                  <a:ext uri="{0D108BD9-81ED-4DB2-BD59-A6C34878D82A}">
                    <a16:rowId xmlns:a16="http://schemas.microsoft.com/office/drawing/2014/main" val="10000"/>
                  </a:ext>
                </a:extLst>
              </a:tr>
              <a:tr h="822959">
                <a:tc>
                  <a:txBody>
                    <a:bodyPr/>
                    <a:lstStyle/>
                    <a:p>
                      <a:pPr marL="91440" marR="190500">
                        <a:lnSpc>
                          <a:spcPct val="100000"/>
                        </a:lnSpc>
                        <a:spcBef>
                          <a:spcPts val="325"/>
                        </a:spcBef>
                      </a:pPr>
                      <a:r>
                        <a:rPr sz="1600" spc="-5" dirty="0">
                          <a:solidFill>
                            <a:srgbClr val="000308"/>
                          </a:solidFill>
                          <a:latin typeface="Arial"/>
                          <a:cs typeface="Arial"/>
                        </a:rPr>
                        <a:t>Khả </a:t>
                      </a:r>
                      <a:r>
                        <a:rPr sz="1600" spc="-10" dirty="0">
                          <a:solidFill>
                            <a:srgbClr val="000308"/>
                          </a:solidFill>
                          <a:latin typeface="Arial"/>
                          <a:cs typeface="Arial"/>
                        </a:rPr>
                        <a:t>năng </a:t>
                      </a:r>
                      <a:r>
                        <a:rPr sz="1600" spc="-5" dirty="0">
                          <a:solidFill>
                            <a:srgbClr val="000308"/>
                          </a:solidFill>
                          <a:latin typeface="Arial"/>
                          <a:cs typeface="Arial"/>
                        </a:rPr>
                        <a:t>thương </a:t>
                      </a:r>
                      <a:r>
                        <a:rPr sz="1600" spc="-10" dirty="0">
                          <a:solidFill>
                            <a:srgbClr val="000308"/>
                          </a:solidFill>
                          <a:latin typeface="Arial"/>
                          <a:cs typeface="Arial"/>
                        </a:rPr>
                        <a:t>lượng  </a:t>
                      </a:r>
                      <a:r>
                        <a:rPr sz="1600" spc="-5" dirty="0">
                          <a:solidFill>
                            <a:srgbClr val="000308"/>
                          </a:solidFill>
                          <a:latin typeface="Arial"/>
                          <a:cs typeface="Arial"/>
                        </a:rPr>
                        <a:t>của khách</a:t>
                      </a:r>
                      <a:r>
                        <a:rPr sz="1600" spc="-15" dirty="0">
                          <a:solidFill>
                            <a:srgbClr val="000308"/>
                          </a:solidFill>
                          <a:latin typeface="Arial"/>
                          <a:cs typeface="Arial"/>
                        </a:rPr>
                        <a:t> </a:t>
                      </a:r>
                      <a:r>
                        <a:rPr sz="1600" spc="-10" dirty="0">
                          <a:solidFill>
                            <a:srgbClr val="000308"/>
                          </a:solidFill>
                          <a:latin typeface="Arial"/>
                          <a:cs typeface="Arial"/>
                        </a:rPr>
                        <a:t>hàng</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DD9"/>
                    </a:solidFill>
                  </a:tcPr>
                </a:tc>
                <a:tc>
                  <a:txBody>
                    <a:bodyPr/>
                    <a:lstStyle/>
                    <a:p>
                      <a:pPr marL="92075" marR="473075">
                        <a:lnSpc>
                          <a:spcPct val="100000"/>
                        </a:lnSpc>
                        <a:spcBef>
                          <a:spcPts val="325"/>
                        </a:spcBef>
                      </a:pPr>
                      <a:r>
                        <a:rPr sz="1600" spc="-10" dirty="0">
                          <a:solidFill>
                            <a:srgbClr val="000308"/>
                          </a:solidFill>
                          <a:latin typeface="Arial"/>
                          <a:cs typeface="Arial"/>
                        </a:rPr>
                        <a:t>Việc </a:t>
                      </a:r>
                      <a:r>
                        <a:rPr sz="1600" spc="-5" dirty="0">
                          <a:solidFill>
                            <a:srgbClr val="000308"/>
                          </a:solidFill>
                          <a:latin typeface="Arial"/>
                          <a:cs typeface="Arial"/>
                        </a:rPr>
                        <a:t>mua sơn </a:t>
                      </a:r>
                      <a:r>
                        <a:rPr sz="1600" spc="-10" dirty="0">
                          <a:solidFill>
                            <a:srgbClr val="000308"/>
                          </a:solidFill>
                          <a:latin typeface="Arial"/>
                          <a:cs typeface="Arial"/>
                        </a:rPr>
                        <a:t>xe của  </a:t>
                      </a:r>
                      <a:r>
                        <a:rPr sz="1600" spc="-5" dirty="0">
                          <a:solidFill>
                            <a:srgbClr val="000308"/>
                          </a:solidFill>
                          <a:latin typeface="Arial"/>
                          <a:cs typeface="Arial"/>
                        </a:rPr>
                        <a:t>hãng</a:t>
                      </a:r>
                      <a:r>
                        <a:rPr sz="1600" spc="-30" dirty="0">
                          <a:solidFill>
                            <a:srgbClr val="000308"/>
                          </a:solidFill>
                          <a:latin typeface="Arial"/>
                          <a:cs typeface="Arial"/>
                        </a:rPr>
                        <a:t> </a:t>
                      </a:r>
                      <a:r>
                        <a:rPr sz="1600" spc="-40" dirty="0">
                          <a:solidFill>
                            <a:srgbClr val="000308"/>
                          </a:solidFill>
                          <a:latin typeface="Arial"/>
                          <a:cs typeface="Arial"/>
                        </a:rPr>
                        <a:t>Toyota</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DD9"/>
                    </a:solidFill>
                  </a:tcPr>
                </a:tc>
                <a:tc>
                  <a:txBody>
                    <a:bodyPr/>
                    <a:lstStyle/>
                    <a:p>
                      <a:pPr marL="92075" marR="173990">
                        <a:lnSpc>
                          <a:spcPct val="100000"/>
                        </a:lnSpc>
                        <a:spcBef>
                          <a:spcPts val="325"/>
                        </a:spcBef>
                      </a:pPr>
                      <a:r>
                        <a:rPr sz="1600" spc="-5" dirty="0">
                          <a:solidFill>
                            <a:srgbClr val="000308"/>
                          </a:solidFill>
                          <a:latin typeface="Arial"/>
                          <a:cs typeface="Arial"/>
                        </a:rPr>
                        <a:t>Khả </a:t>
                      </a:r>
                      <a:r>
                        <a:rPr sz="1600" spc="-10" dirty="0">
                          <a:solidFill>
                            <a:srgbClr val="000308"/>
                          </a:solidFill>
                          <a:latin typeface="Arial"/>
                          <a:cs typeface="Arial"/>
                        </a:rPr>
                        <a:t>năng </a:t>
                      </a:r>
                      <a:r>
                        <a:rPr sz="1600" spc="-5" dirty="0">
                          <a:solidFill>
                            <a:srgbClr val="000308"/>
                          </a:solidFill>
                          <a:latin typeface="Arial"/>
                          <a:cs typeface="Arial"/>
                        </a:rPr>
                        <a:t>của </a:t>
                      </a:r>
                      <a:r>
                        <a:rPr sz="1600" spc="-10" dirty="0">
                          <a:solidFill>
                            <a:srgbClr val="000308"/>
                          </a:solidFill>
                          <a:latin typeface="Arial"/>
                          <a:cs typeface="Arial"/>
                        </a:rPr>
                        <a:t>bạn </a:t>
                      </a:r>
                      <a:r>
                        <a:rPr sz="1600" spc="-5" dirty="0">
                          <a:solidFill>
                            <a:srgbClr val="000308"/>
                          </a:solidFill>
                          <a:latin typeface="Arial"/>
                          <a:cs typeface="Arial"/>
                        </a:rPr>
                        <a:t>đối  với các thủ tục và </a:t>
                      </a:r>
                      <a:r>
                        <a:rPr sz="1600" spc="-10" dirty="0">
                          <a:solidFill>
                            <a:srgbClr val="000308"/>
                          </a:solidFill>
                          <a:latin typeface="Arial"/>
                          <a:cs typeface="Arial"/>
                        </a:rPr>
                        <a:t>chính  </a:t>
                      </a:r>
                      <a:r>
                        <a:rPr sz="1600" spc="-5" dirty="0">
                          <a:solidFill>
                            <a:srgbClr val="000308"/>
                          </a:solidFill>
                          <a:latin typeface="Arial"/>
                          <a:cs typeface="Arial"/>
                        </a:rPr>
                        <a:t>sách của trường </a:t>
                      </a:r>
                      <a:r>
                        <a:rPr sz="1600" spc="-10" dirty="0">
                          <a:solidFill>
                            <a:srgbClr val="000308"/>
                          </a:solidFill>
                          <a:latin typeface="Arial"/>
                          <a:cs typeface="Arial"/>
                        </a:rPr>
                        <a:t>đại</a:t>
                      </a:r>
                      <a:r>
                        <a:rPr sz="1600" spc="-20" dirty="0">
                          <a:solidFill>
                            <a:srgbClr val="000308"/>
                          </a:solidFill>
                          <a:latin typeface="Arial"/>
                          <a:cs typeface="Arial"/>
                        </a:rPr>
                        <a:t> </a:t>
                      </a:r>
                      <a:r>
                        <a:rPr sz="1600" spc="-5" dirty="0">
                          <a:solidFill>
                            <a:srgbClr val="000308"/>
                          </a:solidFill>
                          <a:latin typeface="Arial"/>
                          <a:cs typeface="Arial"/>
                        </a:rPr>
                        <a:t>học</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DD9"/>
                    </a:solidFill>
                  </a:tcPr>
                </a:tc>
                <a:extLst>
                  <a:ext uri="{0D108BD9-81ED-4DB2-BD59-A6C34878D82A}">
                    <a16:rowId xmlns:a16="http://schemas.microsoft.com/office/drawing/2014/main" val="10001"/>
                  </a:ext>
                </a:extLst>
              </a:tr>
              <a:tr h="822960">
                <a:tc>
                  <a:txBody>
                    <a:bodyPr/>
                    <a:lstStyle/>
                    <a:p>
                      <a:pPr marL="91440" marR="252095">
                        <a:lnSpc>
                          <a:spcPct val="100000"/>
                        </a:lnSpc>
                        <a:spcBef>
                          <a:spcPts val="325"/>
                        </a:spcBef>
                      </a:pPr>
                      <a:r>
                        <a:rPr sz="1600" spc="-5" dirty="0">
                          <a:solidFill>
                            <a:srgbClr val="000308"/>
                          </a:solidFill>
                          <a:latin typeface="Arial"/>
                          <a:cs typeface="Arial"/>
                        </a:rPr>
                        <a:t>Mối đe </a:t>
                      </a:r>
                      <a:r>
                        <a:rPr sz="1600" spc="-10" dirty="0">
                          <a:solidFill>
                            <a:srgbClr val="000308"/>
                          </a:solidFill>
                          <a:latin typeface="Arial"/>
                          <a:cs typeface="Arial"/>
                        </a:rPr>
                        <a:t>dọa </a:t>
                      </a:r>
                      <a:r>
                        <a:rPr sz="1600" spc="-5" dirty="0">
                          <a:solidFill>
                            <a:srgbClr val="000308"/>
                          </a:solidFill>
                          <a:latin typeface="Arial"/>
                          <a:cs typeface="Arial"/>
                        </a:rPr>
                        <a:t>của </a:t>
                      </a:r>
                      <a:r>
                        <a:rPr sz="1600" dirty="0">
                          <a:solidFill>
                            <a:srgbClr val="000308"/>
                          </a:solidFill>
                          <a:latin typeface="Arial"/>
                          <a:cs typeface="Arial"/>
                        </a:rPr>
                        <a:t>sự </a:t>
                      </a:r>
                      <a:r>
                        <a:rPr sz="1600" spc="-5" dirty="0">
                          <a:solidFill>
                            <a:srgbClr val="000308"/>
                          </a:solidFill>
                          <a:latin typeface="Arial"/>
                          <a:cs typeface="Arial"/>
                        </a:rPr>
                        <a:t>thay  thế</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2075" marR="273050">
                        <a:lnSpc>
                          <a:spcPct val="100000"/>
                        </a:lnSpc>
                        <a:spcBef>
                          <a:spcPts val="325"/>
                        </a:spcBef>
                      </a:pPr>
                      <a:r>
                        <a:rPr sz="1600" spc="-5" dirty="0">
                          <a:solidFill>
                            <a:srgbClr val="000308"/>
                          </a:solidFill>
                          <a:latin typeface="Arial"/>
                          <a:cs typeface="Arial"/>
                        </a:rPr>
                        <a:t>Sự lựa chọn của khách  du lịch thường</a:t>
                      </a:r>
                      <a:r>
                        <a:rPr sz="1600" spc="-10" dirty="0">
                          <a:solidFill>
                            <a:srgbClr val="000308"/>
                          </a:solidFill>
                          <a:latin typeface="Arial"/>
                          <a:cs typeface="Arial"/>
                        </a:rPr>
                        <a:t> xuyên</a:t>
                      </a:r>
                      <a:endParaRPr sz="1600">
                        <a:latin typeface="Arial"/>
                        <a:cs typeface="Arial"/>
                      </a:endParaRPr>
                    </a:p>
                    <a:p>
                      <a:pPr marL="92075">
                        <a:lnSpc>
                          <a:spcPct val="100000"/>
                        </a:lnSpc>
                      </a:pPr>
                      <a:r>
                        <a:rPr sz="1600" spc="-5" dirty="0">
                          <a:solidFill>
                            <a:srgbClr val="000308"/>
                          </a:solidFill>
                          <a:latin typeface="Arial"/>
                          <a:cs typeface="Arial"/>
                        </a:rPr>
                        <a:t>đối với </a:t>
                      </a:r>
                      <a:r>
                        <a:rPr sz="1600" spc="-10" dirty="0">
                          <a:solidFill>
                            <a:srgbClr val="000308"/>
                          </a:solidFill>
                          <a:latin typeface="Arial"/>
                          <a:cs typeface="Arial"/>
                        </a:rPr>
                        <a:t>lĩnh </a:t>
                      </a:r>
                      <a:r>
                        <a:rPr sz="1600" spc="-5" dirty="0">
                          <a:solidFill>
                            <a:srgbClr val="000308"/>
                          </a:solidFill>
                          <a:latin typeface="Arial"/>
                          <a:cs typeface="Arial"/>
                        </a:rPr>
                        <a:t>vực thuê ô</a:t>
                      </a:r>
                      <a:r>
                        <a:rPr sz="1600" spc="20" dirty="0">
                          <a:solidFill>
                            <a:srgbClr val="000308"/>
                          </a:solidFill>
                          <a:latin typeface="Arial"/>
                          <a:cs typeface="Arial"/>
                        </a:rPr>
                        <a:t> </a:t>
                      </a:r>
                      <a:r>
                        <a:rPr sz="1600" spc="-5" dirty="0">
                          <a:solidFill>
                            <a:srgbClr val="000308"/>
                          </a:solidFill>
                          <a:latin typeface="Arial"/>
                          <a:cs typeface="Arial"/>
                        </a:rPr>
                        <a:t>tô</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2075">
                        <a:lnSpc>
                          <a:spcPct val="100000"/>
                        </a:lnSpc>
                        <a:spcBef>
                          <a:spcPts val="325"/>
                        </a:spcBef>
                      </a:pPr>
                      <a:r>
                        <a:rPr sz="1600" spc="-5" dirty="0">
                          <a:solidFill>
                            <a:srgbClr val="000308"/>
                          </a:solidFill>
                          <a:latin typeface="Arial"/>
                          <a:cs typeface="Arial"/>
                        </a:rPr>
                        <a:t>Bệnh </a:t>
                      </a:r>
                      <a:r>
                        <a:rPr sz="1600" spc="-10" dirty="0">
                          <a:solidFill>
                            <a:srgbClr val="000308"/>
                          </a:solidFill>
                          <a:latin typeface="Arial"/>
                          <a:cs typeface="Arial"/>
                        </a:rPr>
                        <a:t>nhân </a:t>
                      </a:r>
                      <a:r>
                        <a:rPr sz="1600" dirty="0">
                          <a:solidFill>
                            <a:srgbClr val="000308"/>
                          </a:solidFill>
                          <a:latin typeface="Arial"/>
                          <a:cs typeface="Arial"/>
                        </a:rPr>
                        <a:t>sử </a:t>
                      </a:r>
                      <a:r>
                        <a:rPr sz="1600" spc="-10" dirty="0">
                          <a:solidFill>
                            <a:srgbClr val="000308"/>
                          </a:solidFill>
                          <a:latin typeface="Arial"/>
                          <a:cs typeface="Arial"/>
                        </a:rPr>
                        <a:t>dụng</a:t>
                      </a:r>
                      <a:endParaRPr sz="1600">
                        <a:latin typeface="Arial"/>
                        <a:cs typeface="Arial"/>
                      </a:endParaRPr>
                    </a:p>
                    <a:p>
                      <a:pPr marL="92075" marR="329565">
                        <a:lnSpc>
                          <a:spcPct val="100000"/>
                        </a:lnSpc>
                      </a:pPr>
                      <a:r>
                        <a:rPr sz="1600" spc="-5" dirty="0">
                          <a:solidFill>
                            <a:srgbClr val="000308"/>
                          </a:solidFill>
                          <a:latin typeface="Arial"/>
                          <a:cs typeface="Arial"/>
                        </a:rPr>
                        <a:t>thuốc </a:t>
                      </a:r>
                      <a:r>
                        <a:rPr sz="1600" spc="-10" dirty="0">
                          <a:solidFill>
                            <a:srgbClr val="000308"/>
                          </a:solidFill>
                          <a:latin typeface="Arial"/>
                          <a:cs typeface="Arial"/>
                        </a:rPr>
                        <a:t>duy nhất </a:t>
                      </a:r>
                      <a:r>
                        <a:rPr sz="1600" dirty="0">
                          <a:solidFill>
                            <a:srgbClr val="000308"/>
                          </a:solidFill>
                          <a:latin typeface="Arial"/>
                          <a:cs typeface="Arial"/>
                        </a:rPr>
                        <a:t>có </a:t>
                      </a:r>
                      <a:r>
                        <a:rPr sz="1600" spc="-10" dirty="0">
                          <a:solidFill>
                            <a:srgbClr val="000308"/>
                          </a:solidFill>
                          <a:latin typeface="Arial"/>
                          <a:cs typeface="Arial"/>
                        </a:rPr>
                        <a:t>hiệu  </a:t>
                      </a:r>
                      <a:r>
                        <a:rPr sz="1600" spc="-5" dirty="0">
                          <a:solidFill>
                            <a:srgbClr val="000308"/>
                          </a:solidFill>
                          <a:latin typeface="Arial"/>
                          <a:cs typeface="Arial"/>
                        </a:rPr>
                        <a:t>quả cho bệnh ung</a:t>
                      </a:r>
                      <a:r>
                        <a:rPr sz="1600" spc="-25" dirty="0">
                          <a:solidFill>
                            <a:srgbClr val="000308"/>
                          </a:solidFill>
                          <a:latin typeface="Arial"/>
                          <a:cs typeface="Arial"/>
                        </a:rPr>
                        <a:t> </a:t>
                      </a:r>
                      <a:r>
                        <a:rPr sz="1600" spc="-5" dirty="0">
                          <a:solidFill>
                            <a:srgbClr val="000308"/>
                          </a:solidFill>
                          <a:latin typeface="Arial"/>
                          <a:cs typeface="Arial"/>
                        </a:rPr>
                        <a:t>thư</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2"/>
                  </a:ext>
                </a:extLst>
              </a:tr>
              <a:tr h="819912">
                <a:tc>
                  <a:txBody>
                    <a:bodyPr/>
                    <a:lstStyle/>
                    <a:p>
                      <a:pPr marL="91440">
                        <a:lnSpc>
                          <a:spcPct val="100000"/>
                        </a:lnSpc>
                        <a:spcBef>
                          <a:spcPts val="330"/>
                        </a:spcBef>
                      </a:pPr>
                      <a:r>
                        <a:rPr sz="1600" spc="-5" dirty="0">
                          <a:solidFill>
                            <a:srgbClr val="000308"/>
                          </a:solidFill>
                          <a:latin typeface="Arial"/>
                          <a:cs typeface="Arial"/>
                        </a:rPr>
                        <a:t>Khả năng thương </a:t>
                      </a:r>
                      <a:r>
                        <a:rPr sz="1600" spc="-10" dirty="0">
                          <a:solidFill>
                            <a:srgbClr val="000308"/>
                          </a:solidFill>
                          <a:latin typeface="Arial"/>
                          <a:cs typeface="Arial"/>
                        </a:rPr>
                        <a:t>lượng</a:t>
                      </a:r>
                      <a:endParaRPr sz="1600">
                        <a:latin typeface="Arial"/>
                        <a:cs typeface="Arial"/>
                      </a:endParaRPr>
                    </a:p>
                    <a:p>
                      <a:pPr marL="91440">
                        <a:lnSpc>
                          <a:spcPct val="100000"/>
                        </a:lnSpc>
                      </a:pPr>
                      <a:r>
                        <a:rPr sz="1600" spc="-5" dirty="0">
                          <a:solidFill>
                            <a:srgbClr val="000308"/>
                          </a:solidFill>
                          <a:latin typeface="Arial"/>
                          <a:cs typeface="Arial"/>
                        </a:rPr>
                        <a:t>của các </a:t>
                      </a:r>
                      <a:r>
                        <a:rPr sz="1600" spc="-10" dirty="0">
                          <a:solidFill>
                            <a:srgbClr val="000308"/>
                          </a:solidFill>
                          <a:latin typeface="Arial"/>
                          <a:cs typeface="Arial"/>
                        </a:rPr>
                        <a:t>nhà </a:t>
                      </a:r>
                      <a:r>
                        <a:rPr sz="1600" spc="-5" dirty="0">
                          <a:solidFill>
                            <a:srgbClr val="000308"/>
                          </a:solidFill>
                          <a:latin typeface="Arial"/>
                          <a:cs typeface="Arial"/>
                        </a:rPr>
                        <a:t>cung cấp</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tc>
                  <a:txBody>
                    <a:bodyPr/>
                    <a:lstStyle/>
                    <a:p>
                      <a:pPr marL="92075">
                        <a:lnSpc>
                          <a:spcPct val="100000"/>
                        </a:lnSpc>
                        <a:spcBef>
                          <a:spcPts val="330"/>
                        </a:spcBef>
                      </a:pPr>
                      <a:r>
                        <a:rPr sz="1600" spc="-5" dirty="0">
                          <a:solidFill>
                            <a:srgbClr val="000308"/>
                          </a:solidFill>
                          <a:latin typeface="Arial"/>
                          <a:cs typeface="Arial"/>
                        </a:rPr>
                        <a:t>Sinh viên mua</a:t>
                      </a:r>
                      <a:r>
                        <a:rPr sz="1600" spc="-20" dirty="0">
                          <a:solidFill>
                            <a:srgbClr val="000308"/>
                          </a:solidFill>
                          <a:latin typeface="Arial"/>
                          <a:cs typeface="Arial"/>
                        </a:rPr>
                        <a:t> </a:t>
                      </a:r>
                      <a:r>
                        <a:rPr sz="1600" spc="-10" dirty="0">
                          <a:solidFill>
                            <a:srgbClr val="000308"/>
                          </a:solidFill>
                          <a:latin typeface="Arial"/>
                          <a:cs typeface="Arial"/>
                        </a:rPr>
                        <a:t>xăng</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tc>
                  <a:txBody>
                    <a:bodyPr/>
                    <a:lstStyle/>
                    <a:p>
                      <a:pPr marL="92075">
                        <a:lnSpc>
                          <a:spcPct val="100000"/>
                        </a:lnSpc>
                        <a:spcBef>
                          <a:spcPts val="330"/>
                        </a:spcBef>
                      </a:pPr>
                      <a:r>
                        <a:rPr sz="1600" spc="-5" dirty="0">
                          <a:solidFill>
                            <a:srgbClr val="000308"/>
                          </a:solidFill>
                          <a:latin typeface="Arial"/>
                          <a:cs typeface="Arial"/>
                        </a:rPr>
                        <a:t>Thu hoạch của </a:t>
                      </a:r>
                      <a:r>
                        <a:rPr sz="1600" spc="-10" dirty="0">
                          <a:solidFill>
                            <a:srgbClr val="000308"/>
                          </a:solidFill>
                          <a:latin typeface="Arial"/>
                          <a:cs typeface="Arial"/>
                        </a:rPr>
                        <a:t>người</a:t>
                      </a:r>
                      <a:endParaRPr sz="1600">
                        <a:latin typeface="Arial"/>
                        <a:cs typeface="Arial"/>
                      </a:endParaRPr>
                    </a:p>
                    <a:p>
                      <a:pPr marL="92075">
                        <a:lnSpc>
                          <a:spcPct val="100000"/>
                        </a:lnSpc>
                      </a:pPr>
                      <a:r>
                        <a:rPr sz="1600" spc="-5" dirty="0">
                          <a:solidFill>
                            <a:srgbClr val="000308"/>
                          </a:solidFill>
                          <a:latin typeface="Arial"/>
                          <a:cs typeface="Arial"/>
                        </a:rPr>
                        <a:t>nông dân trong</a:t>
                      </a:r>
                      <a:r>
                        <a:rPr sz="1600" spc="15" dirty="0">
                          <a:solidFill>
                            <a:srgbClr val="000308"/>
                          </a:solidFill>
                          <a:latin typeface="Arial"/>
                          <a:cs typeface="Arial"/>
                        </a:rPr>
                        <a:t> </a:t>
                      </a:r>
                      <a:r>
                        <a:rPr sz="1600" spc="-5" dirty="0">
                          <a:solidFill>
                            <a:srgbClr val="000308"/>
                          </a:solidFill>
                          <a:latin typeface="Arial"/>
                          <a:cs typeface="Arial"/>
                        </a:rPr>
                        <a:t>năm</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extLst>
                  <a:ext uri="{0D108BD9-81ED-4DB2-BD59-A6C34878D82A}">
                    <a16:rowId xmlns:a16="http://schemas.microsoft.com/office/drawing/2014/main" val="10003"/>
                  </a:ext>
                </a:extLst>
              </a:tr>
              <a:tr h="625271">
                <a:tc>
                  <a:txBody>
                    <a:bodyPr/>
                    <a:lstStyle/>
                    <a:p>
                      <a:pPr marL="91440" marR="286385">
                        <a:lnSpc>
                          <a:spcPct val="100000"/>
                        </a:lnSpc>
                        <a:spcBef>
                          <a:spcPts val="330"/>
                        </a:spcBef>
                      </a:pPr>
                      <a:r>
                        <a:rPr sz="1600" spc="-5" dirty="0">
                          <a:solidFill>
                            <a:srgbClr val="000308"/>
                          </a:solidFill>
                          <a:latin typeface="Arial"/>
                          <a:cs typeface="Arial"/>
                        </a:rPr>
                        <a:t>Mối đe dọa của các đối  thủ</a:t>
                      </a:r>
                      <a:r>
                        <a:rPr sz="1600" spc="5" dirty="0">
                          <a:solidFill>
                            <a:srgbClr val="000308"/>
                          </a:solidFill>
                          <a:latin typeface="Arial"/>
                          <a:cs typeface="Arial"/>
                        </a:rPr>
                        <a:t> </a:t>
                      </a:r>
                      <a:r>
                        <a:rPr sz="1600" spc="-5" dirty="0">
                          <a:solidFill>
                            <a:srgbClr val="000308"/>
                          </a:solidFill>
                          <a:latin typeface="Arial"/>
                          <a:cs typeface="Arial"/>
                        </a:rPr>
                        <a:t>mới</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2075" marR="399415">
                        <a:lnSpc>
                          <a:spcPct val="100000"/>
                        </a:lnSpc>
                        <a:spcBef>
                          <a:spcPts val="330"/>
                        </a:spcBef>
                      </a:pPr>
                      <a:r>
                        <a:rPr sz="1600" spc="-10" dirty="0">
                          <a:solidFill>
                            <a:srgbClr val="000308"/>
                          </a:solidFill>
                          <a:latin typeface="Arial"/>
                          <a:cs typeface="Arial"/>
                        </a:rPr>
                        <a:t>Cửa </a:t>
                      </a:r>
                      <a:r>
                        <a:rPr sz="1600" spc="-5" dirty="0">
                          <a:solidFill>
                            <a:srgbClr val="000308"/>
                          </a:solidFill>
                          <a:latin typeface="Arial"/>
                          <a:cs typeface="Arial"/>
                        </a:rPr>
                        <a:t>hàng bán cà-phê  mang</a:t>
                      </a:r>
                      <a:r>
                        <a:rPr sz="1600" spc="5" dirty="0">
                          <a:solidFill>
                            <a:srgbClr val="000308"/>
                          </a:solidFill>
                          <a:latin typeface="Arial"/>
                          <a:cs typeface="Arial"/>
                        </a:rPr>
                        <a:t> </a:t>
                      </a:r>
                      <a:r>
                        <a:rPr sz="1600" spc="-10" dirty="0">
                          <a:solidFill>
                            <a:srgbClr val="000308"/>
                          </a:solidFill>
                          <a:latin typeface="Arial"/>
                          <a:cs typeface="Arial"/>
                        </a:rPr>
                        <a:t>đi</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tc>
                  <a:txBody>
                    <a:bodyPr/>
                    <a:lstStyle/>
                    <a:p>
                      <a:pPr marL="92075" marR="574040">
                        <a:lnSpc>
                          <a:spcPct val="100000"/>
                        </a:lnSpc>
                        <a:spcBef>
                          <a:spcPts val="330"/>
                        </a:spcBef>
                      </a:pPr>
                      <a:r>
                        <a:rPr sz="1600" spc="-10" dirty="0">
                          <a:solidFill>
                            <a:srgbClr val="000308"/>
                          </a:solidFill>
                          <a:latin typeface="Arial"/>
                          <a:cs typeface="Arial"/>
                        </a:rPr>
                        <a:t>Đội bóng </a:t>
                      </a:r>
                      <a:r>
                        <a:rPr sz="1600" spc="-5" dirty="0">
                          <a:solidFill>
                            <a:srgbClr val="000308"/>
                          </a:solidFill>
                          <a:latin typeface="Arial"/>
                          <a:cs typeface="Arial"/>
                        </a:rPr>
                        <a:t>đá </a:t>
                      </a:r>
                      <a:r>
                        <a:rPr sz="1600" spc="-10" dirty="0">
                          <a:solidFill>
                            <a:srgbClr val="000308"/>
                          </a:solidFill>
                          <a:latin typeface="Arial"/>
                          <a:cs typeface="Arial"/>
                        </a:rPr>
                        <a:t>chuyên  nghiệp</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EC"/>
                    </a:solidFill>
                  </a:tcPr>
                </a:tc>
                <a:extLst>
                  <a:ext uri="{0D108BD9-81ED-4DB2-BD59-A6C34878D82A}">
                    <a16:rowId xmlns:a16="http://schemas.microsoft.com/office/drawing/2014/main" val="10004"/>
                  </a:ext>
                </a:extLst>
              </a:tr>
              <a:tr h="579119">
                <a:tc>
                  <a:txBody>
                    <a:bodyPr/>
                    <a:lstStyle/>
                    <a:p>
                      <a:pPr marL="91440">
                        <a:lnSpc>
                          <a:spcPct val="100000"/>
                        </a:lnSpc>
                        <a:spcBef>
                          <a:spcPts val="330"/>
                        </a:spcBef>
                      </a:pPr>
                      <a:r>
                        <a:rPr sz="1600" spc="-5" dirty="0">
                          <a:solidFill>
                            <a:srgbClr val="000308"/>
                          </a:solidFill>
                          <a:latin typeface="Arial"/>
                          <a:cs typeface="Arial"/>
                        </a:rPr>
                        <a:t>Sự cạnh</a:t>
                      </a:r>
                      <a:r>
                        <a:rPr sz="1600" spc="10" dirty="0">
                          <a:solidFill>
                            <a:srgbClr val="000308"/>
                          </a:solidFill>
                          <a:latin typeface="Arial"/>
                          <a:cs typeface="Arial"/>
                        </a:rPr>
                        <a:t> </a:t>
                      </a:r>
                      <a:r>
                        <a:rPr sz="1600" spc="-5" dirty="0">
                          <a:solidFill>
                            <a:srgbClr val="000308"/>
                          </a:solidFill>
                          <a:latin typeface="Arial"/>
                          <a:cs typeface="Arial"/>
                        </a:rPr>
                        <a:t>tranh</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tc>
                  <a:txBody>
                    <a:bodyPr/>
                    <a:lstStyle/>
                    <a:p>
                      <a:pPr marL="92075" marR="346710">
                        <a:lnSpc>
                          <a:spcPct val="100000"/>
                        </a:lnSpc>
                        <a:spcBef>
                          <a:spcPts val="330"/>
                        </a:spcBef>
                      </a:pPr>
                      <a:r>
                        <a:rPr sz="1600" spc="-10" dirty="0">
                          <a:solidFill>
                            <a:srgbClr val="000308"/>
                          </a:solidFill>
                          <a:latin typeface="Arial"/>
                          <a:cs typeface="Arial"/>
                        </a:rPr>
                        <a:t>Người </a:t>
                      </a:r>
                      <a:r>
                        <a:rPr sz="1600" spc="-5" dirty="0">
                          <a:solidFill>
                            <a:srgbClr val="000308"/>
                          </a:solidFill>
                          <a:latin typeface="Arial"/>
                          <a:cs typeface="Arial"/>
                        </a:rPr>
                        <a:t>buôn bán </a:t>
                      </a:r>
                      <a:r>
                        <a:rPr sz="1600" spc="-10" dirty="0">
                          <a:solidFill>
                            <a:srgbClr val="000308"/>
                          </a:solidFill>
                          <a:latin typeface="Arial"/>
                          <a:cs typeface="Arial"/>
                        </a:rPr>
                        <a:t>xe đã  qua </a:t>
                      </a:r>
                      <a:r>
                        <a:rPr sz="1600" dirty="0">
                          <a:solidFill>
                            <a:srgbClr val="000308"/>
                          </a:solidFill>
                          <a:latin typeface="Arial"/>
                          <a:cs typeface="Arial"/>
                        </a:rPr>
                        <a:t>sử </a:t>
                      </a:r>
                      <a:r>
                        <a:rPr sz="1600" spc="-10" dirty="0">
                          <a:solidFill>
                            <a:srgbClr val="000308"/>
                          </a:solidFill>
                          <a:latin typeface="Arial"/>
                          <a:cs typeface="Arial"/>
                        </a:rPr>
                        <a:t>dụng</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tc>
                  <a:txBody>
                    <a:bodyPr/>
                    <a:lstStyle/>
                    <a:p>
                      <a:pPr marL="92075">
                        <a:lnSpc>
                          <a:spcPct val="100000"/>
                        </a:lnSpc>
                        <a:spcBef>
                          <a:spcPts val="330"/>
                        </a:spcBef>
                      </a:pPr>
                      <a:r>
                        <a:rPr sz="1600" spc="-5" dirty="0">
                          <a:solidFill>
                            <a:srgbClr val="000308"/>
                          </a:solidFill>
                          <a:latin typeface="Arial"/>
                          <a:cs typeface="Arial"/>
                        </a:rPr>
                        <a:t>Bộ phận thu nhập nội bộ</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DD9"/>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797400" y="176697"/>
            <a:ext cx="6248400" cy="875240"/>
          </a:xfrm>
          <a:prstGeom prst="rect">
            <a:avLst/>
          </a:prstGeom>
        </p:spPr>
        <p:txBody>
          <a:bodyPr vert="horz" wrap="square" lIns="0" tIns="13335" rIns="0" bIns="0" rtlCol="0">
            <a:spAutoFit/>
          </a:bodyPr>
          <a:lstStyle/>
          <a:p>
            <a:pPr marL="701675" marR="5080" indent="-689610">
              <a:lnSpc>
                <a:spcPct val="100000"/>
              </a:lnSpc>
              <a:spcBef>
                <a:spcPts val="105"/>
              </a:spcBef>
            </a:pPr>
            <a:r>
              <a:rPr sz="2800" b="1" dirty="0">
                <a:latin typeface="Arial" panose="020B0604020202020204" pitchFamily="34" charset="0"/>
                <a:cs typeface="Arial" panose="020B0604020202020204" pitchFamily="34" charset="0"/>
              </a:rPr>
              <a:t>Q2: </a:t>
            </a:r>
            <a:r>
              <a:rPr sz="2800" b="1" dirty="0">
                <a:latin typeface="Arial"/>
                <a:cs typeface="Arial"/>
              </a:rPr>
              <a:t>5 thành phần nào </a:t>
            </a:r>
            <a:r>
              <a:rPr sz="2800" b="1" spc="-5" dirty="0">
                <a:latin typeface="Arial"/>
                <a:cs typeface="Arial"/>
              </a:rPr>
              <a:t>xác </a:t>
            </a:r>
            <a:r>
              <a:rPr sz="2800" b="1" dirty="0">
                <a:latin typeface="Arial"/>
                <a:cs typeface="Arial"/>
              </a:rPr>
              <a:t>định cấu</a:t>
            </a:r>
            <a:r>
              <a:rPr sz="2800" b="1" spc="-210" dirty="0">
                <a:latin typeface="Arial"/>
                <a:cs typeface="Arial"/>
              </a:rPr>
              <a:t> </a:t>
            </a:r>
            <a:r>
              <a:rPr sz="2800" b="1" dirty="0">
                <a:latin typeface="Arial"/>
                <a:cs typeface="Arial"/>
              </a:rPr>
              <a:t>trúc  ngành kinh doanh</a:t>
            </a:r>
            <a:r>
              <a:rPr sz="2800" b="1" dirty="0">
                <a:latin typeface="Arial" panose="020B0604020202020204" pitchFamily="34" charset="0"/>
                <a:cs typeface="Arial" panose="020B0604020202020204" pitchFamily="34" charset="0"/>
              </a:rPr>
              <a:t>?</a:t>
            </a:r>
            <a:r>
              <a:rPr sz="2800" b="1" spc="-100" dirty="0">
                <a:latin typeface="Arial" panose="020B0604020202020204" pitchFamily="34" charset="0"/>
                <a:cs typeface="Arial" panose="020B0604020202020204" pitchFamily="34" charset="0"/>
              </a:rPr>
              <a:t> </a:t>
            </a:r>
            <a:r>
              <a:rPr sz="2800" b="1" spc="-5" dirty="0">
                <a:latin typeface="Arial" panose="020B0604020202020204" pitchFamily="34" charset="0"/>
                <a:cs typeface="Arial" panose="020B0604020202020204" pitchFamily="34" charset="0"/>
              </a:rPr>
              <a:t>(tt)</a:t>
            </a:r>
          </a:p>
        </p:txBody>
      </p:sp>
      <p:sp>
        <p:nvSpPr>
          <p:cNvPr id="10" name="object 10"/>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7</a:t>
            </a:fld>
            <a:endParaRPr spc="-5" dirty="0"/>
          </a:p>
        </p:txBody>
      </p:sp>
      <p:sp>
        <p:nvSpPr>
          <p:cNvPr id="6" name="object 6"/>
          <p:cNvSpPr/>
          <p:nvPr/>
        </p:nvSpPr>
        <p:spPr>
          <a:xfrm>
            <a:off x="2108961" y="1523974"/>
            <a:ext cx="4749038" cy="46167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108961" y="1523974"/>
            <a:ext cx="4749165" cy="462280"/>
          </a:xfrm>
          <a:prstGeom prst="rect">
            <a:avLst/>
          </a:prstGeom>
          <a:ln w="9525">
            <a:solidFill>
              <a:srgbClr val="003185"/>
            </a:solidFill>
          </a:ln>
        </p:spPr>
        <p:txBody>
          <a:bodyPr vert="horz" wrap="square" lIns="0" tIns="38100" rIns="0" bIns="0" rtlCol="0">
            <a:spAutoFit/>
          </a:bodyPr>
          <a:lstStyle/>
          <a:p>
            <a:pPr marL="1905" algn="ctr">
              <a:lnSpc>
                <a:spcPct val="100000"/>
              </a:lnSpc>
              <a:spcBef>
                <a:spcPts val="300"/>
              </a:spcBef>
            </a:pPr>
            <a:r>
              <a:rPr sz="2400" spc="-5" dirty="0">
                <a:solidFill>
                  <a:srgbClr val="000308"/>
                </a:solidFill>
                <a:latin typeface="Arial"/>
                <a:cs typeface="Arial"/>
              </a:rPr>
              <a:t>5 thành phần </a:t>
            </a:r>
            <a:r>
              <a:rPr sz="2400" dirty="0">
                <a:solidFill>
                  <a:srgbClr val="000308"/>
                </a:solidFill>
                <a:latin typeface="Arial"/>
                <a:cs typeface="Arial"/>
              </a:rPr>
              <a:t>tại</a:t>
            </a:r>
            <a:r>
              <a:rPr sz="2400" spc="5" dirty="0">
                <a:solidFill>
                  <a:srgbClr val="000308"/>
                </a:solidFill>
                <a:latin typeface="Arial"/>
                <a:cs typeface="Arial"/>
              </a:rPr>
              <a:t> </a:t>
            </a:r>
            <a:r>
              <a:rPr sz="2400" spc="-15" dirty="0">
                <a:solidFill>
                  <a:srgbClr val="000308"/>
                </a:solidFill>
                <a:latin typeface="Arial"/>
                <a:cs typeface="Arial"/>
              </a:rPr>
              <a:t>FlexTime</a:t>
            </a:r>
            <a:endParaRPr sz="2400">
              <a:latin typeface="Arial"/>
              <a:cs typeface="Arial"/>
            </a:endParaRPr>
          </a:p>
        </p:txBody>
      </p:sp>
      <p:graphicFrame>
        <p:nvGraphicFramePr>
          <p:cNvPr id="8" name="object 8"/>
          <p:cNvGraphicFramePr>
            <a:graphicFrameLocks noGrp="1"/>
          </p:cNvGraphicFramePr>
          <p:nvPr/>
        </p:nvGraphicFramePr>
        <p:xfrm>
          <a:off x="636562" y="2054479"/>
          <a:ext cx="8430259" cy="4236731"/>
        </p:xfrm>
        <a:graphic>
          <a:graphicData uri="http://schemas.openxmlformats.org/drawingml/2006/table">
            <a:tbl>
              <a:tblPr firstRow="1" bandRow="1">
                <a:tableStyleId>{2D5ABB26-0587-4C30-8999-92F81FD0307C}</a:tableStyleId>
              </a:tblPr>
              <a:tblGrid>
                <a:gridCol w="1762125">
                  <a:extLst>
                    <a:ext uri="{9D8B030D-6E8A-4147-A177-3AD203B41FA5}">
                      <a16:colId xmlns:a16="http://schemas.microsoft.com/office/drawing/2014/main" val="20000"/>
                    </a:ext>
                  </a:extLst>
                </a:gridCol>
                <a:gridCol w="2111375">
                  <a:extLst>
                    <a:ext uri="{9D8B030D-6E8A-4147-A177-3AD203B41FA5}">
                      <a16:colId xmlns:a16="http://schemas.microsoft.com/office/drawing/2014/main" val="20001"/>
                    </a:ext>
                  </a:extLst>
                </a:gridCol>
                <a:gridCol w="2449195">
                  <a:extLst>
                    <a:ext uri="{9D8B030D-6E8A-4147-A177-3AD203B41FA5}">
                      <a16:colId xmlns:a16="http://schemas.microsoft.com/office/drawing/2014/main" val="20002"/>
                    </a:ext>
                  </a:extLst>
                </a:gridCol>
                <a:gridCol w="2107564">
                  <a:extLst>
                    <a:ext uri="{9D8B030D-6E8A-4147-A177-3AD203B41FA5}">
                      <a16:colId xmlns:a16="http://schemas.microsoft.com/office/drawing/2014/main" val="20003"/>
                    </a:ext>
                  </a:extLst>
                </a:gridCol>
              </a:tblGrid>
              <a:tr h="792480">
                <a:tc>
                  <a:txBody>
                    <a:bodyPr/>
                    <a:lstStyle/>
                    <a:p>
                      <a:pPr>
                        <a:lnSpc>
                          <a:spcPct val="100000"/>
                        </a:lnSpc>
                        <a:spcBef>
                          <a:spcPts val="40"/>
                        </a:spcBef>
                      </a:pPr>
                      <a:endParaRPr sz="1700" dirty="0">
                        <a:latin typeface="Times New Roman"/>
                        <a:cs typeface="Times New Roman"/>
                      </a:endParaRPr>
                    </a:p>
                    <a:p>
                      <a:pPr marL="231775">
                        <a:lnSpc>
                          <a:spcPct val="100000"/>
                        </a:lnSpc>
                      </a:pPr>
                      <a:r>
                        <a:rPr sz="1800" b="1" dirty="0">
                          <a:solidFill>
                            <a:srgbClr val="FFFFFF"/>
                          </a:solidFill>
                          <a:latin typeface="Arial"/>
                          <a:cs typeface="Arial"/>
                        </a:rPr>
                        <a:t>Thành</a:t>
                      </a:r>
                      <a:r>
                        <a:rPr sz="1800" b="1" spc="-20" dirty="0">
                          <a:solidFill>
                            <a:srgbClr val="FFFFFF"/>
                          </a:solidFill>
                          <a:latin typeface="Arial"/>
                          <a:cs typeface="Arial"/>
                        </a:rPr>
                        <a:t> </a:t>
                      </a:r>
                      <a:r>
                        <a:rPr sz="1800" b="1" spc="-5" dirty="0">
                          <a:solidFill>
                            <a:srgbClr val="FFFFFF"/>
                          </a:solidFill>
                          <a:latin typeface="Arial"/>
                          <a:cs typeface="Arial"/>
                        </a:rPr>
                        <a:t>phần</a:t>
                      </a:r>
                      <a:endParaRPr sz="1800" dirty="0">
                        <a:latin typeface="Arial"/>
                        <a:cs typeface="Arial"/>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CAB"/>
                    </a:solidFill>
                  </a:tcPr>
                </a:tc>
                <a:tc>
                  <a:txBody>
                    <a:bodyPr/>
                    <a:lstStyle/>
                    <a:p>
                      <a:pPr>
                        <a:lnSpc>
                          <a:spcPct val="100000"/>
                        </a:lnSpc>
                        <a:spcBef>
                          <a:spcPts val="40"/>
                        </a:spcBef>
                      </a:pPr>
                      <a:endParaRPr sz="1700" dirty="0" smtClean="0">
                        <a:latin typeface="Times New Roman"/>
                        <a:cs typeface="Times New Roman"/>
                      </a:endParaRPr>
                    </a:p>
                    <a:p>
                      <a:pPr marL="252095">
                        <a:lnSpc>
                          <a:spcPct val="100000"/>
                        </a:lnSpc>
                      </a:pPr>
                      <a:r>
                        <a:rPr sz="1800" b="1" spc="-5" dirty="0" err="1" smtClean="0">
                          <a:solidFill>
                            <a:srgbClr val="FFFFFF"/>
                          </a:solidFill>
                          <a:latin typeface="Arial"/>
                          <a:cs typeface="Arial"/>
                        </a:rPr>
                        <a:t>Ví</a:t>
                      </a:r>
                      <a:r>
                        <a:rPr sz="1800" b="1" spc="-5" dirty="0" smtClean="0">
                          <a:solidFill>
                            <a:srgbClr val="FFFFFF"/>
                          </a:solidFill>
                          <a:latin typeface="Arial"/>
                          <a:cs typeface="Arial"/>
                        </a:rPr>
                        <a:t> </a:t>
                      </a:r>
                      <a:r>
                        <a:rPr sz="1800" b="1" dirty="0" err="1" smtClean="0">
                          <a:solidFill>
                            <a:srgbClr val="FFFFFF"/>
                          </a:solidFill>
                          <a:latin typeface="Arial"/>
                          <a:cs typeface="Arial"/>
                        </a:rPr>
                        <a:t>dụ</a:t>
                      </a:r>
                      <a:r>
                        <a:rPr sz="1800" b="1" spc="-25" dirty="0" smtClean="0">
                          <a:solidFill>
                            <a:srgbClr val="FFFFFF"/>
                          </a:solidFill>
                          <a:latin typeface="Arial"/>
                          <a:cs typeface="Arial"/>
                        </a:rPr>
                        <a:t> </a:t>
                      </a:r>
                      <a:r>
                        <a:rPr sz="1800" b="1" spc="-10" dirty="0" err="1" smtClean="0">
                          <a:solidFill>
                            <a:srgbClr val="FFFFFF"/>
                          </a:solidFill>
                          <a:latin typeface="Arial"/>
                          <a:cs typeface="Arial"/>
                        </a:rPr>
                        <a:t>FlexTime</a:t>
                      </a:r>
                      <a:endParaRPr sz="1800" dirty="0">
                        <a:latin typeface="Arial"/>
                        <a:cs typeface="Arial"/>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CAB"/>
                    </a:solidFill>
                  </a:tcPr>
                </a:tc>
                <a:tc>
                  <a:txBody>
                    <a:bodyPr/>
                    <a:lstStyle/>
                    <a:p>
                      <a:pPr marL="584835">
                        <a:lnSpc>
                          <a:spcPct val="100000"/>
                        </a:lnSpc>
                        <a:spcBef>
                          <a:spcPts val="315"/>
                        </a:spcBef>
                      </a:pPr>
                      <a:r>
                        <a:rPr sz="1800" b="1" dirty="0">
                          <a:solidFill>
                            <a:srgbClr val="FFFFFF"/>
                          </a:solidFill>
                          <a:latin typeface="Arial"/>
                          <a:cs typeface="Arial"/>
                        </a:rPr>
                        <a:t>Mức độ</a:t>
                      </a:r>
                      <a:r>
                        <a:rPr sz="1800" b="1" spc="-114" dirty="0">
                          <a:solidFill>
                            <a:srgbClr val="FFFFFF"/>
                          </a:solidFill>
                          <a:latin typeface="Arial"/>
                          <a:cs typeface="Arial"/>
                        </a:rPr>
                        <a:t> </a:t>
                      </a:r>
                      <a:r>
                        <a:rPr sz="1800" b="1" spc="-5" dirty="0">
                          <a:solidFill>
                            <a:srgbClr val="FFFFFF"/>
                          </a:solidFill>
                          <a:latin typeface="Arial"/>
                          <a:cs typeface="Arial"/>
                        </a:rPr>
                        <a:t>của</a:t>
                      </a:r>
                      <a:endParaRPr sz="1800">
                        <a:latin typeface="Arial"/>
                        <a:cs typeface="Arial"/>
                      </a:endParaRPr>
                    </a:p>
                    <a:p>
                      <a:pPr marL="608965">
                        <a:lnSpc>
                          <a:spcPct val="100000"/>
                        </a:lnSpc>
                        <a:spcBef>
                          <a:spcPts val="1200"/>
                        </a:spcBef>
                      </a:pPr>
                      <a:r>
                        <a:rPr sz="1800" b="1" dirty="0">
                          <a:solidFill>
                            <a:srgbClr val="FFFFFF"/>
                          </a:solidFill>
                          <a:latin typeface="Arial"/>
                          <a:cs typeface="Arial"/>
                        </a:rPr>
                        <a:t>thành</a:t>
                      </a:r>
                      <a:r>
                        <a:rPr sz="1800" b="1" spc="-90" dirty="0">
                          <a:solidFill>
                            <a:srgbClr val="FFFFFF"/>
                          </a:solidFill>
                          <a:latin typeface="Arial"/>
                          <a:cs typeface="Arial"/>
                        </a:rPr>
                        <a:t> </a:t>
                      </a:r>
                      <a:r>
                        <a:rPr sz="1800" b="1" spc="-5" dirty="0">
                          <a:solidFill>
                            <a:srgbClr val="FFFFFF"/>
                          </a:solidFill>
                          <a:latin typeface="Arial"/>
                          <a:cs typeface="Arial"/>
                        </a:rPr>
                        <a:t>phần</a:t>
                      </a:r>
                      <a:endParaRPr sz="1800">
                        <a:latin typeface="Arial"/>
                        <a:cs typeface="Arial"/>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CAB"/>
                    </a:solidFill>
                  </a:tcPr>
                </a:tc>
                <a:tc>
                  <a:txBody>
                    <a:bodyPr/>
                    <a:lstStyle/>
                    <a:p>
                      <a:pPr marL="121920" marR="109855" indent="132080">
                        <a:lnSpc>
                          <a:spcPct val="100000"/>
                        </a:lnSpc>
                        <a:spcBef>
                          <a:spcPts val="915"/>
                        </a:spcBef>
                      </a:pPr>
                      <a:r>
                        <a:rPr sz="1800" b="1" spc="-5" dirty="0">
                          <a:solidFill>
                            <a:srgbClr val="FFFFFF"/>
                          </a:solidFill>
                          <a:latin typeface="Arial"/>
                          <a:cs typeface="Arial"/>
                        </a:rPr>
                        <a:t>Hành </a:t>
                      </a:r>
                      <a:r>
                        <a:rPr sz="1800" b="1" dirty="0">
                          <a:solidFill>
                            <a:srgbClr val="FFFFFF"/>
                          </a:solidFill>
                          <a:latin typeface="Arial"/>
                          <a:cs typeface="Arial"/>
                        </a:rPr>
                        <a:t>động đối  phó </a:t>
                      </a:r>
                      <a:r>
                        <a:rPr sz="1800" b="1" spc="-5" dirty="0">
                          <a:solidFill>
                            <a:srgbClr val="FFFFFF"/>
                          </a:solidFill>
                          <a:latin typeface="Arial"/>
                          <a:cs typeface="Arial"/>
                        </a:rPr>
                        <a:t>của</a:t>
                      </a:r>
                      <a:r>
                        <a:rPr sz="1800" b="1" spc="-55" dirty="0">
                          <a:solidFill>
                            <a:srgbClr val="FFFFFF"/>
                          </a:solidFill>
                          <a:latin typeface="Arial"/>
                          <a:cs typeface="Arial"/>
                        </a:rPr>
                        <a:t> </a:t>
                      </a:r>
                      <a:r>
                        <a:rPr sz="1800" b="1" spc="-5" dirty="0">
                          <a:solidFill>
                            <a:srgbClr val="FFFFFF"/>
                          </a:solidFill>
                          <a:latin typeface="Arial"/>
                          <a:cs typeface="Arial"/>
                        </a:rPr>
                        <a:t>Flextime</a:t>
                      </a:r>
                      <a:endParaRPr sz="1800">
                        <a:latin typeface="Arial"/>
                        <a:cs typeface="Arial"/>
                      </a:endParaRPr>
                    </a:p>
                  </a:txBody>
                  <a:tcPr marL="0" marR="0" marT="11620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3CAB"/>
                    </a:solidFill>
                  </a:tcPr>
                </a:tc>
                <a:extLst>
                  <a:ext uri="{0D108BD9-81ED-4DB2-BD59-A6C34878D82A}">
                    <a16:rowId xmlns:a16="http://schemas.microsoft.com/office/drawing/2014/main" val="10000"/>
                  </a:ext>
                </a:extLst>
              </a:tr>
              <a:tr h="731519">
                <a:tc>
                  <a:txBody>
                    <a:bodyPr/>
                    <a:lstStyle/>
                    <a:p>
                      <a:pPr marL="91440" marR="271145">
                        <a:lnSpc>
                          <a:spcPct val="100000"/>
                        </a:lnSpc>
                        <a:spcBef>
                          <a:spcPts val="320"/>
                        </a:spcBef>
                      </a:pPr>
                      <a:r>
                        <a:rPr sz="1400" dirty="0">
                          <a:solidFill>
                            <a:srgbClr val="000308"/>
                          </a:solidFill>
                          <a:latin typeface="Arial"/>
                          <a:cs typeface="Arial"/>
                        </a:rPr>
                        <a:t>Khả </a:t>
                      </a:r>
                      <a:r>
                        <a:rPr sz="1400" spc="-5" dirty="0">
                          <a:solidFill>
                            <a:srgbClr val="000308"/>
                          </a:solidFill>
                          <a:latin typeface="Arial"/>
                          <a:cs typeface="Arial"/>
                        </a:rPr>
                        <a:t>năng</a:t>
                      </a:r>
                      <a:r>
                        <a:rPr sz="1400" spc="-105" dirty="0">
                          <a:solidFill>
                            <a:srgbClr val="000308"/>
                          </a:solidFill>
                          <a:latin typeface="Arial"/>
                          <a:cs typeface="Arial"/>
                        </a:rPr>
                        <a:t> </a:t>
                      </a:r>
                      <a:r>
                        <a:rPr sz="1400" spc="-5" dirty="0">
                          <a:solidFill>
                            <a:srgbClr val="000308"/>
                          </a:solidFill>
                          <a:latin typeface="Arial"/>
                          <a:cs typeface="Arial"/>
                        </a:rPr>
                        <a:t>thương  lượng</a:t>
                      </a:r>
                      <a:r>
                        <a:rPr sz="1400" spc="-30" dirty="0">
                          <a:solidFill>
                            <a:srgbClr val="000308"/>
                          </a:solidFill>
                          <a:latin typeface="Arial"/>
                          <a:cs typeface="Arial"/>
                        </a:rPr>
                        <a:t> </a:t>
                      </a:r>
                      <a:r>
                        <a:rPr sz="1400" spc="-5" dirty="0">
                          <a:solidFill>
                            <a:srgbClr val="000308"/>
                          </a:solidFill>
                          <a:latin typeface="Arial"/>
                          <a:cs typeface="Arial"/>
                        </a:rPr>
                        <a:t>của</a:t>
                      </a:r>
                      <a:endParaRPr sz="1400">
                        <a:latin typeface="Arial"/>
                        <a:cs typeface="Arial"/>
                      </a:endParaRPr>
                    </a:p>
                    <a:p>
                      <a:pPr marL="91440">
                        <a:lnSpc>
                          <a:spcPct val="100000"/>
                        </a:lnSpc>
                      </a:pPr>
                      <a:r>
                        <a:rPr sz="1400" dirty="0">
                          <a:solidFill>
                            <a:srgbClr val="000308"/>
                          </a:solidFill>
                          <a:latin typeface="Arial"/>
                          <a:cs typeface="Arial"/>
                        </a:rPr>
                        <a:t>khách</a:t>
                      </a:r>
                      <a:r>
                        <a:rPr sz="1400" spc="-35" dirty="0">
                          <a:solidFill>
                            <a:srgbClr val="000308"/>
                          </a:solidFill>
                          <a:latin typeface="Arial"/>
                          <a:cs typeface="Arial"/>
                        </a:rPr>
                        <a:t> </a:t>
                      </a:r>
                      <a:r>
                        <a:rPr sz="1400" dirty="0">
                          <a:solidFill>
                            <a:srgbClr val="000308"/>
                          </a:solidFill>
                          <a:latin typeface="Arial"/>
                          <a:cs typeface="Arial"/>
                        </a:rPr>
                        <a:t>hàng</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EE1"/>
                    </a:solidFill>
                  </a:tcPr>
                </a:tc>
                <a:tc>
                  <a:txBody>
                    <a:bodyPr/>
                    <a:lstStyle/>
                    <a:p>
                      <a:pPr marL="91440" marR="113030">
                        <a:lnSpc>
                          <a:spcPct val="100000"/>
                        </a:lnSpc>
                        <a:spcBef>
                          <a:spcPts val="320"/>
                        </a:spcBef>
                      </a:pPr>
                      <a:r>
                        <a:rPr sz="1400" spc="-5" smtClean="0">
                          <a:solidFill>
                            <a:srgbClr val="000308"/>
                          </a:solidFill>
                          <a:latin typeface="Arial"/>
                          <a:cs typeface="Arial"/>
                        </a:rPr>
                        <a:t>“Tôi muốn </a:t>
                      </a:r>
                      <a:r>
                        <a:rPr sz="1400" smtClean="0">
                          <a:solidFill>
                            <a:srgbClr val="000308"/>
                          </a:solidFill>
                          <a:latin typeface="Arial"/>
                          <a:cs typeface="Arial"/>
                        </a:rPr>
                        <a:t>trả ít </a:t>
                      </a:r>
                      <a:r>
                        <a:rPr sz="1400" spc="-5" smtClean="0">
                          <a:solidFill>
                            <a:srgbClr val="000308"/>
                          </a:solidFill>
                          <a:latin typeface="Arial"/>
                          <a:cs typeface="Arial"/>
                        </a:rPr>
                        <a:t>hơn</a:t>
                      </a:r>
                      <a:r>
                        <a:rPr sz="1400" spc="-145" smtClean="0">
                          <a:solidFill>
                            <a:srgbClr val="000308"/>
                          </a:solidFill>
                          <a:latin typeface="Arial"/>
                          <a:cs typeface="Arial"/>
                        </a:rPr>
                        <a:t> </a:t>
                      </a:r>
                      <a:r>
                        <a:rPr sz="1400" spc="-5" smtClean="0">
                          <a:solidFill>
                            <a:srgbClr val="000308"/>
                          </a:solidFill>
                          <a:latin typeface="Arial"/>
                          <a:cs typeface="Arial"/>
                        </a:rPr>
                        <a:t>cho  huấn </a:t>
                      </a:r>
                      <a:r>
                        <a:rPr sz="1400" spc="-10" smtClean="0">
                          <a:solidFill>
                            <a:srgbClr val="000308"/>
                          </a:solidFill>
                          <a:latin typeface="Arial"/>
                          <a:cs typeface="Arial"/>
                        </a:rPr>
                        <a:t>luyện viên </a:t>
                      </a:r>
                      <a:r>
                        <a:rPr sz="1400" smtClean="0">
                          <a:solidFill>
                            <a:srgbClr val="000308"/>
                          </a:solidFill>
                          <a:latin typeface="Arial"/>
                          <a:cs typeface="Arial"/>
                        </a:rPr>
                        <a:t>của</a:t>
                      </a:r>
                      <a:r>
                        <a:rPr sz="1400" spc="-60" smtClean="0">
                          <a:solidFill>
                            <a:srgbClr val="000308"/>
                          </a:solidFill>
                          <a:latin typeface="Arial"/>
                          <a:cs typeface="Arial"/>
                        </a:rPr>
                        <a:t> </a:t>
                      </a:r>
                      <a:r>
                        <a:rPr sz="1400" smtClean="0">
                          <a:solidFill>
                            <a:srgbClr val="000308"/>
                          </a:solidFill>
                          <a:latin typeface="Arial"/>
                          <a:cs typeface="Arial"/>
                        </a:rPr>
                        <a:t>tôi”</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EE1"/>
                    </a:solidFill>
                  </a:tcPr>
                </a:tc>
                <a:tc>
                  <a:txBody>
                    <a:bodyPr/>
                    <a:lstStyle/>
                    <a:p>
                      <a:pPr>
                        <a:lnSpc>
                          <a:spcPct val="100000"/>
                        </a:lnSpc>
                        <a:spcBef>
                          <a:spcPts val="45"/>
                        </a:spcBef>
                      </a:pPr>
                      <a:endParaRPr sz="1700">
                        <a:latin typeface="Times New Roman"/>
                        <a:cs typeface="Times New Roman"/>
                      </a:endParaRPr>
                    </a:p>
                    <a:p>
                      <a:pPr marL="2540" algn="ctr">
                        <a:lnSpc>
                          <a:spcPct val="100000"/>
                        </a:lnSpc>
                      </a:pPr>
                      <a:r>
                        <a:rPr sz="1400" spc="-10" dirty="0">
                          <a:solidFill>
                            <a:srgbClr val="000308"/>
                          </a:solidFill>
                          <a:latin typeface="Arial"/>
                          <a:cs typeface="Arial"/>
                        </a:rPr>
                        <a:t>Yếu</a:t>
                      </a:r>
                      <a:endParaRPr sz="1400">
                        <a:latin typeface="Arial"/>
                        <a:cs typeface="Arial"/>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EE1"/>
                    </a:solidFill>
                  </a:tcPr>
                </a:tc>
                <a:tc>
                  <a:txBody>
                    <a:bodyPr/>
                    <a:lstStyle/>
                    <a:p>
                      <a:pPr marL="92075" marR="300990">
                        <a:lnSpc>
                          <a:spcPct val="100000"/>
                        </a:lnSpc>
                        <a:spcBef>
                          <a:spcPts val="320"/>
                        </a:spcBef>
                      </a:pPr>
                      <a:r>
                        <a:rPr sz="1400" dirty="0">
                          <a:solidFill>
                            <a:srgbClr val="000308"/>
                          </a:solidFill>
                          <a:latin typeface="Arial"/>
                          <a:cs typeface="Arial"/>
                        </a:rPr>
                        <a:t>Giải thích </a:t>
                      </a:r>
                      <a:r>
                        <a:rPr sz="1400" spc="-5" dirty="0">
                          <a:solidFill>
                            <a:srgbClr val="000308"/>
                          </a:solidFill>
                          <a:latin typeface="Arial"/>
                          <a:cs typeface="Arial"/>
                        </a:rPr>
                        <a:t>giá </a:t>
                      </a:r>
                      <a:r>
                        <a:rPr sz="1400" dirty="0">
                          <a:solidFill>
                            <a:srgbClr val="000308"/>
                          </a:solidFill>
                          <a:latin typeface="Arial"/>
                          <a:cs typeface="Arial"/>
                        </a:rPr>
                        <a:t>trị</a:t>
                      </a:r>
                      <a:r>
                        <a:rPr sz="1400" spc="-135" dirty="0">
                          <a:solidFill>
                            <a:srgbClr val="000308"/>
                          </a:solidFill>
                          <a:latin typeface="Arial"/>
                          <a:cs typeface="Arial"/>
                        </a:rPr>
                        <a:t> </a:t>
                      </a:r>
                      <a:r>
                        <a:rPr sz="1400" spc="-5" dirty="0">
                          <a:solidFill>
                            <a:srgbClr val="000308"/>
                          </a:solidFill>
                          <a:latin typeface="Arial"/>
                          <a:cs typeface="Arial"/>
                        </a:rPr>
                        <a:t>được  đưa</a:t>
                      </a:r>
                      <a:r>
                        <a:rPr sz="1400" spc="-15" dirty="0">
                          <a:solidFill>
                            <a:srgbClr val="000308"/>
                          </a:solidFill>
                          <a:latin typeface="Arial"/>
                          <a:cs typeface="Arial"/>
                        </a:rPr>
                        <a:t> </a:t>
                      </a:r>
                      <a:r>
                        <a:rPr sz="1400" dirty="0">
                          <a:solidFill>
                            <a:srgbClr val="000308"/>
                          </a:solidFill>
                          <a:latin typeface="Arial"/>
                          <a:cs typeface="Arial"/>
                        </a:rPr>
                        <a:t>ra</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EE1"/>
                    </a:solidFill>
                  </a:tcPr>
                </a:tc>
                <a:extLst>
                  <a:ext uri="{0D108BD9-81ED-4DB2-BD59-A6C34878D82A}">
                    <a16:rowId xmlns:a16="http://schemas.microsoft.com/office/drawing/2014/main" val="10001"/>
                  </a:ext>
                </a:extLst>
              </a:tr>
              <a:tr h="944880">
                <a:tc>
                  <a:txBody>
                    <a:bodyPr/>
                    <a:lstStyle/>
                    <a:p>
                      <a:pPr marL="91440" marR="193040">
                        <a:lnSpc>
                          <a:spcPct val="100000"/>
                        </a:lnSpc>
                        <a:spcBef>
                          <a:spcPts val="320"/>
                        </a:spcBef>
                      </a:pPr>
                      <a:r>
                        <a:rPr sz="1400" spc="-5" dirty="0">
                          <a:solidFill>
                            <a:srgbClr val="000308"/>
                          </a:solidFill>
                          <a:latin typeface="Arial"/>
                          <a:cs typeface="Arial"/>
                        </a:rPr>
                        <a:t>Mối đe dọa </a:t>
                      </a:r>
                      <a:r>
                        <a:rPr sz="1400" dirty="0">
                          <a:solidFill>
                            <a:srgbClr val="000308"/>
                          </a:solidFill>
                          <a:latin typeface="Arial"/>
                          <a:cs typeface="Arial"/>
                        </a:rPr>
                        <a:t>của</a:t>
                      </a:r>
                      <a:r>
                        <a:rPr sz="1400" spc="-120" dirty="0">
                          <a:solidFill>
                            <a:srgbClr val="000308"/>
                          </a:solidFill>
                          <a:latin typeface="Arial"/>
                          <a:cs typeface="Arial"/>
                        </a:rPr>
                        <a:t> </a:t>
                      </a:r>
                      <a:r>
                        <a:rPr sz="1400" dirty="0">
                          <a:solidFill>
                            <a:srgbClr val="000308"/>
                          </a:solidFill>
                          <a:latin typeface="Arial"/>
                          <a:cs typeface="Arial"/>
                        </a:rPr>
                        <a:t>sự  </a:t>
                      </a:r>
                      <a:r>
                        <a:rPr sz="1400" spc="-5" dirty="0">
                          <a:solidFill>
                            <a:srgbClr val="000308"/>
                          </a:solidFill>
                          <a:latin typeface="Arial"/>
                          <a:cs typeface="Arial"/>
                        </a:rPr>
                        <a:t>thay</a:t>
                      </a:r>
                      <a:r>
                        <a:rPr sz="1400" spc="-30" dirty="0">
                          <a:solidFill>
                            <a:srgbClr val="000308"/>
                          </a:solidFill>
                          <a:latin typeface="Arial"/>
                          <a:cs typeface="Arial"/>
                        </a:rPr>
                        <a:t> </a:t>
                      </a:r>
                      <a:r>
                        <a:rPr sz="1400" spc="-5" dirty="0">
                          <a:solidFill>
                            <a:srgbClr val="000308"/>
                          </a:solidFill>
                          <a:latin typeface="Arial"/>
                          <a:cs typeface="Arial"/>
                        </a:rPr>
                        <a:t>thế</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marL="91440" marR="315595">
                        <a:lnSpc>
                          <a:spcPct val="100000"/>
                        </a:lnSpc>
                        <a:spcBef>
                          <a:spcPts val="320"/>
                        </a:spcBef>
                      </a:pPr>
                      <a:r>
                        <a:rPr sz="1400" spc="-5" smtClean="0">
                          <a:solidFill>
                            <a:srgbClr val="000308"/>
                          </a:solidFill>
                          <a:latin typeface="Arial"/>
                          <a:cs typeface="Arial"/>
                        </a:rPr>
                        <a:t>“Tôi nghĩ </a:t>
                      </a:r>
                      <a:r>
                        <a:rPr sz="1400" smtClean="0">
                          <a:solidFill>
                            <a:srgbClr val="000308"/>
                          </a:solidFill>
                          <a:latin typeface="Arial"/>
                          <a:cs typeface="Arial"/>
                        </a:rPr>
                        <a:t>rằng </a:t>
                      </a:r>
                      <a:r>
                        <a:rPr sz="1400" spc="-5" smtClean="0">
                          <a:solidFill>
                            <a:srgbClr val="000308"/>
                          </a:solidFill>
                          <a:latin typeface="Arial"/>
                          <a:cs typeface="Arial"/>
                        </a:rPr>
                        <a:t>tôi </a:t>
                      </a:r>
                      <a:r>
                        <a:rPr sz="1400" smtClean="0">
                          <a:solidFill>
                            <a:srgbClr val="000308"/>
                          </a:solidFill>
                          <a:latin typeface="Arial"/>
                          <a:cs typeface="Arial"/>
                        </a:rPr>
                        <a:t>sẽ  </a:t>
                      </a:r>
                      <a:r>
                        <a:rPr sz="1400" spc="-5" smtClean="0">
                          <a:solidFill>
                            <a:srgbClr val="000308"/>
                          </a:solidFill>
                          <a:latin typeface="Arial"/>
                          <a:cs typeface="Arial"/>
                        </a:rPr>
                        <a:t>tham gia một giải</a:t>
                      </a:r>
                      <a:r>
                        <a:rPr sz="1400" spc="-100" smtClean="0">
                          <a:solidFill>
                            <a:srgbClr val="000308"/>
                          </a:solidFill>
                          <a:latin typeface="Arial"/>
                          <a:cs typeface="Arial"/>
                        </a:rPr>
                        <a:t> </a:t>
                      </a:r>
                      <a:r>
                        <a:rPr sz="1400" spc="-5" smtClean="0">
                          <a:solidFill>
                            <a:srgbClr val="000308"/>
                          </a:solidFill>
                          <a:latin typeface="Arial"/>
                          <a:cs typeface="Arial"/>
                        </a:rPr>
                        <a:t>đấu  bóng</a:t>
                      </a:r>
                      <a:r>
                        <a:rPr sz="1400" spc="-25" smtClean="0">
                          <a:solidFill>
                            <a:srgbClr val="000308"/>
                          </a:solidFill>
                          <a:latin typeface="Arial"/>
                          <a:cs typeface="Arial"/>
                        </a:rPr>
                        <a:t> </a:t>
                      </a:r>
                      <a:r>
                        <a:rPr sz="1400" spc="-5" smtClean="0">
                          <a:solidFill>
                            <a:srgbClr val="000308"/>
                          </a:solidFill>
                          <a:latin typeface="Arial"/>
                          <a:cs typeface="Arial"/>
                        </a:rPr>
                        <a:t>đá”</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a:lnSpc>
                          <a:spcPct val="100000"/>
                        </a:lnSpc>
                      </a:pPr>
                      <a:endParaRPr sz="1500">
                        <a:latin typeface="Times New Roman"/>
                        <a:cs typeface="Times New Roman"/>
                      </a:endParaRPr>
                    </a:p>
                    <a:p>
                      <a:pPr marL="2540" algn="ctr">
                        <a:lnSpc>
                          <a:spcPct val="100000"/>
                        </a:lnSpc>
                        <a:spcBef>
                          <a:spcPts val="1120"/>
                        </a:spcBef>
                      </a:pPr>
                      <a:r>
                        <a:rPr sz="1400" spc="-10" dirty="0">
                          <a:solidFill>
                            <a:srgbClr val="000308"/>
                          </a:solidFill>
                          <a:latin typeface="Arial"/>
                          <a:cs typeface="Arial"/>
                        </a:rPr>
                        <a:t>Trung</a:t>
                      </a:r>
                      <a:r>
                        <a:rPr sz="1400" spc="-40" dirty="0">
                          <a:solidFill>
                            <a:srgbClr val="000308"/>
                          </a:solidFill>
                          <a:latin typeface="Arial"/>
                          <a:cs typeface="Arial"/>
                        </a:rPr>
                        <a:t> </a:t>
                      </a:r>
                      <a:r>
                        <a:rPr sz="1400" dirty="0">
                          <a:solidFill>
                            <a:srgbClr val="000308"/>
                          </a:solidFill>
                          <a:latin typeface="Arial"/>
                          <a:cs typeface="Arial"/>
                        </a:rPr>
                        <a:t>bình</a:t>
                      </a:r>
                      <a:endParaRPr sz="14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marL="92075" marR="200660">
                        <a:lnSpc>
                          <a:spcPct val="100000"/>
                        </a:lnSpc>
                        <a:spcBef>
                          <a:spcPts val="320"/>
                        </a:spcBef>
                      </a:pPr>
                      <a:r>
                        <a:rPr sz="1400" spc="-5" dirty="0">
                          <a:solidFill>
                            <a:srgbClr val="000308"/>
                          </a:solidFill>
                          <a:latin typeface="Arial"/>
                          <a:cs typeface="Arial"/>
                        </a:rPr>
                        <a:t>Nhấn mạnh </a:t>
                      </a:r>
                      <a:r>
                        <a:rPr sz="1400" dirty="0">
                          <a:solidFill>
                            <a:srgbClr val="000308"/>
                          </a:solidFill>
                          <a:latin typeface="Arial"/>
                          <a:cs typeface="Arial"/>
                        </a:rPr>
                        <a:t>tầm </a:t>
                      </a:r>
                      <a:r>
                        <a:rPr sz="1400" spc="-5" dirty="0">
                          <a:solidFill>
                            <a:srgbClr val="000308"/>
                          </a:solidFill>
                          <a:latin typeface="Arial"/>
                          <a:cs typeface="Arial"/>
                        </a:rPr>
                        <a:t>quan  </a:t>
                      </a:r>
                      <a:r>
                        <a:rPr sz="1400" dirty="0">
                          <a:solidFill>
                            <a:srgbClr val="000308"/>
                          </a:solidFill>
                          <a:latin typeface="Arial"/>
                          <a:cs typeface="Arial"/>
                        </a:rPr>
                        <a:t>trọng sức </a:t>
                      </a:r>
                      <a:r>
                        <a:rPr sz="1400" spc="-5" dirty="0">
                          <a:solidFill>
                            <a:srgbClr val="000308"/>
                          </a:solidFill>
                          <a:latin typeface="Arial"/>
                          <a:cs typeface="Arial"/>
                        </a:rPr>
                        <a:t>khỏe </a:t>
                      </a:r>
                      <a:r>
                        <a:rPr sz="1400" dirty="0">
                          <a:solidFill>
                            <a:srgbClr val="000308"/>
                          </a:solidFill>
                          <a:latin typeface="Arial"/>
                          <a:cs typeface="Arial"/>
                        </a:rPr>
                        <a:t>tim  </a:t>
                      </a:r>
                      <a:r>
                        <a:rPr sz="1400" spc="-5" dirty="0">
                          <a:solidFill>
                            <a:srgbClr val="000308"/>
                          </a:solidFill>
                          <a:latin typeface="Arial"/>
                          <a:cs typeface="Arial"/>
                        </a:rPr>
                        <a:t>mạch </a:t>
                      </a:r>
                      <a:r>
                        <a:rPr sz="1400" spc="-10" dirty="0">
                          <a:solidFill>
                            <a:srgbClr val="000308"/>
                          </a:solidFill>
                          <a:latin typeface="Arial"/>
                          <a:cs typeface="Arial"/>
                        </a:rPr>
                        <a:t>và việc luyện </a:t>
                      </a:r>
                      <a:r>
                        <a:rPr sz="1400" spc="-5" dirty="0">
                          <a:solidFill>
                            <a:srgbClr val="000308"/>
                          </a:solidFill>
                          <a:latin typeface="Arial"/>
                          <a:cs typeface="Arial"/>
                        </a:rPr>
                        <a:t>tập  đối với </a:t>
                      </a:r>
                      <a:r>
                        <a:rPr sz="1400" dirty="0">
                          <a:solidFill>
                            <a:srgbClr val="000308"/>
                          </a:solidFill>
                          <a:latin typeface="Arial"/>
                          <a:cs typeface="Arial"/>
                        </a:rPr>
                        <a:t>cuộc</a:t>
                      </a:r>
                      <a:r>
                        <a:rPr sz="1400" spc="-40" dirty="0">
                          <a:solidFill>
                            <a:srgbClr val="000308"/>
                          </a:solidFill>
                          <a:latin typeface="Arial"/>
                          <a:cs typeface="Arial"/>
                        </a:rPr>
                        <a:t> </a:t>
                      </a:r>
                      <a:r>
                        <a:rPr sz="1400" spc="-5" dirty="0">
                          <a:solidFill>
                            <a:srgbClr val="000308"/>
                          </a:solidFill>
                          <a:latin typeface="Arial"/>
                          <a:cs typeface="Arial"/>
                        </a:rPr>
                        <a:t>sống</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extLst>
                  <a:ext uri="{0D108BD9-81ED-4DB2-BD59-A6C34878D82A}">
                    <a16:rowId xmlns:a16="http://schemas.microsoft.com/office/drawing/2014/main" val="10002"/>
                  </a:ext>
                </a:extLst>
              </a:tr>
              <a:tr h="731520">
                <a:tc>
                  <a:txBody>
                    <a:bodyPr/>
                    <a:lstStyle/>
                    <a:p>
                      <a:pPr marL="91440" marR="271145">
                        <a:lnSpc>
                          <a:spcPct val="100000"/>
                        </a:lnSpc>
                        <a:spcBef>
                          <a:spcPts val="325"/>
                        </a:spcBef>
                      </a:pPr>
                      <a:r>
                        <a:rPr sz="1400" dirty="0">
                          <a:solidFill>
                            <a:srgbClr val="000308"/>
                          </a:solidFill>
                          <a:latin typeface="Arial"/>
                          <a:cs typeface="Arial"/>
                        </a:rPr>
                        <a:t>Khả </a:t>
                      </a:r>
                      <a:r>
                        <a:rPr sz="1400" spc="-5" dirty="0">
                          <a:solidFill>
                            <a:srgbClr val="000308"/>
                          </a:solidFill>
                          <a:latin typeface="Arial"/>
                          <a:cs typeface="Arial"/>
                        </a:rPr>
                        <a:t>năng</a:t>
                      </a:r>
                      <a:r>
                        <a:rPr sz="1400" spc="-105" dirty="0">
                          <a:solidFill>
                            <a:srgbClr val="000308"/>
                          </a:solidFill>
                          <a:latin typeface="Arial"/>
                          <a:cs typeface="Arial"/>
                        </a:rPr>
                        <a:t> </a:t>
                      </a:r>
                      <a:r>
                        <a:rPr sz="1400" spc="-5" dirty="0">
                          <a:solidFill>
                            <a:srgbClr val="000308"/>
                          </a:solidFill>
                          <a:latin typeface="Arial"/>
                          <a:cs typeface="Arial"/>
                        </a:rPr>
                        <a:t>thương  lượng </a:t>
                      </a:r>
                      <a:r>
                        <a:rPr sz="1400" dirty="0">
                          <a:solidFill>
                            <a:srgbClr val="000308"/>
                          </a:solidFill>
                          <a:latin typeface="Arial"/>
                          <a:cs typeface="Arial"/>
                        </a:rPr>
                        <a:t>của các  </a:t>
                      </a:r>
                      <a:r>
                        <a:rPr sz="1400" spc="-5" dirty="0">
                          <a:solidFill>
                            <a:srgbClr val="000308"/>
                          </a:solidFill>
                          <a:latin typeface="Arial"/>
                          <a:cs typeface="Arial"/>
                        </a:rPr>
                        <a:t>nhà cung</a:t>
                      </a:r>
                      <a:r>
                        <a:rPr sz="1400" spc="-65" dirty="0">
                          <a:solidFill>
                            <a:srgbClr val="000308"/>
                          </a:solidFill>
                          <a:latin typeface="Arial"/>
                          <a:cs typeface="Arial"/>
                        </a:rPr>
                        <a:t> </a:t>
                      </a:r>
                      <a:r>
                        <a:rPr sz="1400" spc="-5" dirty="0">
                          <a:solidFill>
                            <a:srgbClr val="000308"/>
                          </a:solidFill>
                          <a:latin typeface="Arial"/>
                          <a:cs typeface="Arial"/>
                        </a:rPr>
                        <a:t>cấp</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marL="91440" marR="215900">
                        <a:lnSpc>
                          <a:spcPct val="100000"/>
                        </a:lnSpc>
                        <a:spcBef>
                          <a:spcPts val="325"/>
                        </a:spcBef>
                      </a:pPr>
                      <a:r>
                        <a:rPr sz="1400" smtClean="0">
                          <a:solidFill>
                            <a:srgbClr val="000308"/>
                          </a:solidFill>
                          <a:latin typeface="Arial"/>
                          <a:cs typeface="Arial"/>
                        </a:rPr>
                        <a:t>“Chúng tôi </a:t>
                      </a:r>
                      <a:r>
                        <a:rPr sz="1400" spc="-5" smtClean="0">
                          <a:solidFill>
                            <a:srgbClr val="000308"/>
                          </a:solidFill>
                          <a:latin typeface="Arial"/>
                          <a:cs typeface="Arial"/>
                        </a:rPr>
                        <a:t>đang</a:t>
                      </a:r>
                      <a:r>
                        <a:rPr sz="1400" spc="-135" smtClean="0">
                          <a:solidFill>
                            <a:srgbClr val="000308"/>
                          </a:solidFill>
                          <a:latin typeface="Arial"/>
                          <a:cs typeface="Arial"/>
                        </a:rPr>
                        <a:t> </a:t>
                      </a:r>
                      <a:r>
                        <a:rPr sz="1400" smtClean="0">
                          <a:solidFill>
                            <a:srgbClr val="000308"/>
                          </a:solidFill>
                          <a:latin typeface="Arial"/>
                          <a:cs typeface="Arial"/>
                        </a:rPr>
                        <a:t>không  </a:t>
                      </a:r>
                      <a:r>
                        <a:rPr sz="1400" spc="-5" smtClean="0">
                          <a:solidFill>
                            <a:srgbClr val="000308"/>
                          </a:solidFill>
                          <a:latin typeface="Arial"/>
                          <a:cs typeface="Arial"/>
                        </a:rPr>
                        <a:t>muốn </a:t>
                      </a:r>
                      <a:r>
                        <a:rPr sz="1400" smtClean="0">
                          <a:solidFill>
                            <a:srgbClr val="000308"/>
                          </a:solidFill>
                          <a:latin typeface="Arial"/>
                          <a:cs typeface="Arial"/>
                        </a:rPr>
                        <a:t>thuê</a:t>
                      </a:r>
                      <a:r>
                        <a:rPr sz="1400" spc="-55" smtClean="0">
                          <a:solidFill>
                            <a:srgbClr val="000308"/>
                          </a:solidFill>
                          <a:latin typeface="Arial"/>
                          <a:cs typeface="Arial"/>
                        </a:rPr>
                        <a:t> </a:t>
                      </a:r>
                      <a:r>
                        <a:rPr sz="1400" spc="-5" smtClean="0">
                          <a:solidFill>
                            <a:srgbClr val="000308"/>
                          </a:solidFill>
                          <a:latin typeface="Arial"/>
                          <a:cs typeface="Arial"/>
                        </a:rPr>
                        <a:t>bạn”</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a:lnSpc>
                          <a:spcPct val="100000"/>
                        </a:lnSpc>
                        <a:spcBef>
                          <a:spcPts val="50"/>
                        </a:spcBef>
                      </a:pPr>
                      <a:endParaRPr sz="1700">
                        <a:latin typeface="Times New Roman"/>
                        <a:cs typeface="Times New Roman"/>
                      </a:endParaRPr>
                    </a:p>
                    <a:p>
                      <a:pPr marL="1270" algn="ctr">
                        <a:lnSpc>
                          <a:spcPct val="100000"/>
                        </a:lnSpc>
                      </a:pPr>
                      <a:r>
                        <a:rPr sz="1400" spc="-5" dirty="0">
                          <a:solidFill>
                            <a:srgbClr val="000308"/>
                          </a:solidFill>
                          <a:latin typeface="Arial"/>
                          <a:cs typeface="Arial"/>
                        </a:rPr>
                        <a:t>Cao</a:t>
                      </a:r>
                      <a:endParaRPr sz="1400">
                        <a:latin typeface="Arial"/>
                        <a:cs typeface="Arial"/>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marL="92075" marR="151765">
                        <a:lnSpc>
                          <a:spcPct val="100000"/>
                        </a:lnSpc>
                        <a:spcBef>
                          <a:spcPts val="325"/>
                        </a:spcBef>
                      </a:pPr>
                      <a:r>
                        <a:rPr sz="1400" dirty="0">
                          <a:solidFill>
                            <a:srgbClr val="000308"/>
                          </a:solidFill>
                          <a:latin typeface="Arial"/>
                          <a:cs typeface="Arial"/>
                        </a:rPr>
                        <a:t>Xây </a:t>
                      </a:r>
                      <a:r>
                        <a:rPr sz="1400" spc="-5" dirty="0">
                          <a:solidFill>
                            <a:srgbClr val="000308"/>
                          </a:solidFill>
                          <a:latin typeface="Arial"/>
                          <a:cs typeface="Arial"/>
                        </a:rPr>
                        <a:t>dựng </a:t>
                      </a:r>
                      <a:r>
                        <a:rPr sz="1400" dirty="0">
                          <a:solidFill>
                            <a:srgbClr val="000308"/>
                          </a:solidFill>
                          <a:latin typeface="Arial"/>
                          <a:cs typeface="Arial"/>
                        </a:rPr>
                        <a:t>riêng </a:t>
                      </a:r>
                      <a:r>
                        <a:rPr sz="1400" spc="-5" dirty="0">
                          <a:solidFill>
                            <a:srgbClr val="000308"/>
                          </a:solidFill>
                          <a:latin typeface="Arial"/>
                          <a:cs typeface="Arial"/>
                        </a:rPr>
                        <a:t>một</a:t>
                      </a:r>
                      <a:r>
                        <a:rPr sz="1400" spc="-130" dirty="0">
                          <a:solidFill>
                            <a:srgbClr val="000308"/>
                          </a:solidFill>
                          <a:latin typeface="Arial"/>
                          <a:cs typeface="Arial"/>
                        </a:rPr>
                        <a:t> </a:t>
                      </a:r>
                      <a:r>
                        <a:rPr sz="1400" dirty="0">
                          <a:solidFill>
                            <a:srgbClr val="000308"/>
                          </a:solidFill>
                          <a:latin typeface="Arial"/>
                          <a:cs typeface="Arial"/>
                        </a:rPr>
                        <a:t>tòa  </a:t>
                      </a:r>
                      <a:r>
                        <a:rPr sz="1400" spc="-5" dirty="0">
                          <a:solidFill>
                            <a:srgbClr val="000308"/>
                          </a:solidFill>
                          <a:latin typeface="Arial"/>
                          <a:cs typeface="Arial"/>
                        </a:rPr>
                        <a:t>nhà</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extLst>
                  <a:ext uri="{0D108BD9-81ED-4DB2-BD59-A6C34878D82A}">
                    <a16:rowId xmlns:a16="http://schemas.microsoft.com/office/drawing/2014/main" val="10003"/>
                  </a:ext>
                </a:extLst>
              </a:tr>
              <a:tr h="518172">
                <a:tc>
                  <a:txBody>
                    <a:bodyPr/>
                    <a:lstStyle/>
                    <a:p>
                      <a:pPr marL="91440">
                        <a:lnSpc>
                          <a:spcPct val="100000"/>
                        </a:lnSpc>
                        <a:spcBef>
                          <a:spcPts val="325"/>
                        </a:spcBef>
                      </a:pPr>
                      <a:r>
                        <a:rPr sz="1400" spc="-5" dirty="0">
                          <a:solidFill>
                            <a:srgbClr val="000308"/>
                          </a:solidFill>
                          <a:latin typeface="Arial"/>
                          <a:cs typeface="Arial"/>
                        </a:rPr>
                        <a:t>Mối </a:t>
                      </a:r>
                      <a:r>
                        <a:rPr sz="1400" dirty="0">
                          <a:solidFill>
                            <a:srgbClr val="000308"/>
                          </a:solidFill>
                          <a:latin typeface="Arial"/>
                          <a:cs typeface="Arial"/>
                        </a:rPr>
                        <a:t>đe dọa của</a:t>
                      </a:r>
                      <a:r>
                        <a:rPr sz="1400" spc="-130" dirty="0">
                          <a:solidFill>
                            <a:srgbClr val="000308"/>
                          </a:solidFill>
                          <a:latin typeface="Arial"/>
                          <a:cs typeface="Arial"/>
                        </a:rPr>
                        <a:t> </a:t>
                      </a:r>
                      <a:r>
                        <a:rPr sz="1400" dirty="0">
                          <a:solidFill>
                            <a:srgbClr val="000308"/>
                          </a:solidFill>
                          <a:latin typeface="Arial"/>
                          <a:cs typeface="Arial"/>
                        </a:rPr>
                        <a:t>các</a:t>
                      </a:r>
                      <a:endParaRPr sz="1400">
                        <a:latin typeface="Arial"/>
                        <a:cs typeface="Arial"/>
                      </a:endParaRPr>
                    </a:p>
                    <a:p>
                      <a:pPr marL="91440">
                        <a:lnSpc>
                          <a:spcPct val="100000"/>
                        </a:lnSpc>
                      </a:pPr>
                      <a:r>
                        <a:rPr sz="1400" spc="-5" dirty="0">
                          <a:solidFill>
                            <a:srgbClr val="000308"/>
                          </a:solidFill>
                          <a:latin typeface="Arial"/>
                          <a:cs typeface="Arial"/>
                        </a:rPr>
                        <a:t>đối </a:t>
                      </a:r>
                      <a:r>
                        <a:rPr sz="1400" dirty="0">
                          <a:solidFill>
                            <a:srgbClr val="000308"/>
                          </a:solidFill>
                          <a:latin typeface="Arial"/>
                          <a:cs typeface="Arial"/>
                        </a:rPr>
                        <a:t>thủ</a:t>
                      </a:r>
                      <a:r>
                        <a:rPr sz="1400" spc="-45" dirty="0">
                          <a:solidFill>
                            <a:srgbClr val="000308"/>
                          </a:solidFill>
                          <a:latin typeface="Arial"/>
                          <a:cs typeface="Arial"/>
                        </a:rPr>
                        <a:t> </a:t>
                      </a:r>
                      <a:r>
                        <a:rPr sz="1400" spc="-5" dirty="0">
                          <a:solidFill>
                            <a:srgbClr val="000308"/>
                          </a:solidFill>
                          <a:latin typeface="Arial"/>
                          <a:cs typeface="Arial"/>
                        </a:rPr>
                        <a:t>mới</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marL="91440">
                        <a:lnSpc>
                          <a:spcPct val="100000"/>
                        </a:lnSpc>
                        <a:spcBef>
                          <a:spcPts val="325"/>
                        </a:spcBef>
                      </a:pPr>
                      <a:r>
                        <a:rPr sz="1400" spc="-5" smtClean="0">
                          <a:solidFill>
                            <a:srgbClr val="000308"/>
                          </a:solidFill>
                          <a:latin typeface="Arial"/>
                          <a:cs typeface="Arial"/>
                        </a:rPr>
                        <a:t>“Có một </a:t>
                      </a:r>
                      <a:r>
                        <a:rPr sz="1400" smtClean="0">
                          <a:solidFill>
                            <a:srgbClr val="000308"/>
                          </a:solidFill>
                          <a:latin typeface="Arial"/>
                          <a:cs typeface="Arial"/>
                        </a:rPr>
                        <a:t>câu </a:t>
                      </a:r>
                      <a:r>
                        <a:rPr sz="1400" spc="-5" smtClean="0">
                          <a:solidFill>
                            <a:srgbClr val="000308"/>
                          </a:solidFill>
                          <a:latin typeface="Arial"/>
                          <a:cs typeface="Arial"/>
                        </a:rPr>
                        <a:t>lạc </a:t>
                      </a:r>
                      <a:r>
                        <a:rPr sz="1400" smtClean="0">
                          <a:solidFill>
                            <a:srgbClr val="000308"/>
                          </a:solidFill>
                          <a:latin typeface="Arial"/>
                          <a:cs typeface="Arial"/>
                        </a:rPr>
                        <a:t>bộ</a:t>
                      </a:r>
                      <a:r>
                        <a:rPr sz="1400" spc="-114" smtClean="0">
                          <a:solidFill>
                            <a:srgbClr val="000308"/>
                          </a:solidFill>
                          <a:latin typeface="Arial"/>
                          <a:cs typeface="Arial"/>
                        </a:rPr>
                        <a:t> </a:t>
                      </a:r>
                      <a:r>
                        <a:rPr sz="1400" smtClean="0">
                          <a:solidFill>
                            <a:srgbClr val="000308"/>
                          </a:solidFill>
                          <a:latin typeface="Arial"/>
                          <a:cs typeface="Arial"/>
                        </a:rPr>
                        <a:t>mới</a:t>
                      </a:r>
                      <a:endParaRPr sz="1400" smtClean="0">
                        <a:latin typeface="Arial"/>
                        <a:cs typeface="Arial"/>
                      </a:endParaRPr>
                    </a:p>
                    <a:p>
                      <a:pPr marL="91440">
                        <a:lnSpc>
                          <a:spcPct val="100000"/>
                        </a:lnSpc>
                      </a:pPr>
                      <a:r>
                        <a:rPr sz="1400" smtClean="0">
                          <a:solidFill>
                            <a:srgbClr val="000308"/>
                          </a:solidFill>
                          <a:latin typeface="Arial"/>
                          <a:cs typeface="Arial"/>
                        </a:rPr>
                        <a:t>trên </a:t>
                      </a:r>
                      <a:r>
                        <a:rPr sz="1400" spc="-5" smtClean="0">
                          <a:solidFill>
                            <a:srgbClr val="000308"/>
                          </a:solidFill>
                          <a:latin typeface="Arial"/>
                          <a:cs typeface="Arial"/>
                        </a:rPr>
                        <a:t>phố</a:t>
                      </a:r>
                      <a:r>
                        <a:rPr sz="1400" spc="-60" smtClean="0">
                          <a:solidFill>
                            <a:srgbClr val="000308"/>
                          </a:solidFill>
                          <a:latin typeface="Arial"/>
                          <a:cs typeface="Arial"/>
                        </a:rPr>
                        <a:t> </a:t>
                      </a:r>
                      <a:r>
                        <a:rPr sz="1400" spc="-10" smtClean="0">
                          <a:solidFill>
                            <a:srgbClr val="000308"/>
                          </a:solidFill>
                          <a:latin typeface="Arial"/>
                          <a:cs typeface="Arial"/>
                        </a:rPr>
                        <a:t>này”</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marL="2540" algn="ctr">
                        <a:lnSpc>
                          <a:spcPct val="100000"/>
                        </a:lnSpc>
                        <a:spcBef>
                          <a:spcPts val="1165"/>
                        </a:spcBef>
                      </a:pPr>
                      <a:r>
                        <a:rPr sz="1400" spc="-10" dirty="0">
                          <a:solidFill>
                            <a:srgbClr val="000308"/>
                          </a:solidFill>
                          <a:latin typeface="Arial"/>
                          <a:cs typeface="Arial"/>
                        </a:rPr>
                        <a:t>Trung</a:t>
                      </a:r>
                      <a:r>
                        <a:rPr sz="1400" spc="-40" dirty="0">
                          <a:solidFill>
                            <a:srgbClr val="000308"/>
                          </a:solidFill>
                          <a:latin typeface="Arial"/>
                          <a:cs typeface="Arial"/>
                        </a:rPr>
                        <a:t> </a:t>
                      </a:r>
                      <a:r>
                        <a:rPr sz="1400" dirty="0">
                          <a:solidFill>
                            <a:srgbClr val="000308"/>
                          </a:solidFill>
                          <a:latin typeface="Arial"/>
                          <a:cs typeface="Arial"/>
                        </a:rPr>
                        <a:t>bình</a:t>
                      </a:r>
                      <a:endParaRPr sz="1400">
                        <a:latin typeface="Arial"/>
                        <a:cs typeface="Arial"/>
                      </a:endParaRPr>
                    </a:p>
                  </a:txBody>
                  <a:tcPr marL="0" marR="0" marT="1479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tc>
                  <a:txBody>
                    <a:bodyPr/>
                    <a:lstStyle/>
                    <a:p>
                      <a:pPr marL="92075">
                        <a:lnSpc>
                          <a:spcPct val="100000"/>
                        </a:lnSpc>
                        <a:spcBef>
                          <a:spcPts val="325"/>
                        </a:spcBef>
                      </a:pPr>
                      <a:r>
                        <a:rPr sz="1400" dirty="0">
                          <a:solidFill>
                            <a:srgbClr val="000308"/>
                          </a:solidFill>
                          <a:latin typeface="Arial"/>
                          <a:cs typeface="Arial"/>
                        </a:rPr>
                        <a:t>Sán </a:t>
                      </a:r>
                      <a:r>
                        <a:rPr sz="1400" spc="-5" dirty="0">
                          <a:solidFill>
                            <a:srgbClr val="000308"/>
                          </a:solidFill>
                          <a:latin typeface="Arial"/>
                          <a:cs typeface="Arial"/>
                        </a:rPr>
                        <a:t>phẩm </a:t>
                      </a:r>
                      <a:r>
                        <a:rPr sz="1400" dirty="0">
                          <a:solidFill>
                            <a:srgbClr val="000308"/>
                          </a:solidFill>
                          <a:latin typeface="Arial"/>
                          <a:cs typeface="Arial"/>
                        </a:rPr>
                        <a:t>cao</a:t>
                      </a:r>
                      <a:r>
                        <a:rPr sz="1400" spc="-90" dirty="0">
                          <a:solidFill>
                            <a:srgbClr val="000308"/>
                          </a:solidFill>
                          <a:latin typeface="Arial"/>
                          <a:cs typeface="Arial"/>
                        </a:rPr>
                        <a:t> </a:t>
                      </a:r>
                      <a:r>
                        <a:rPr sz="1400" dirty="0">
                          <a:solidFill>
                            <a:srgbClr val="000308"/>
                          </a:solidFill>
                          <a:latin typeface="Arial"/>
                          <a:cs typeface="Arial"/>
                        </a:rPr>
                        <a:t>cấp</a:t>
                      </a:r>
                      <a:endParaRPr sz="14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8F0"/>
                    </a:solidFill>
                  </a:tcPr>
                </a:tc>
                <a:extLst>
                  <a:ext uri="{0D108BD9-81ED-4DB2-BD59-A6C34878D82A}">
                    <a16:rowId xmlns:a16="http://schemas.microsoft.com/office/drawing/2014/main" val="10004"/>
                  </a:ext>
                </a:extLst>
              </a:tr>
              <a:tr h="518160">
                <a:tc>
                  <a:txBody>
                    <a:bodyPr/>
                    <a:lstStyle/>
                    <a:p>
                      <a:pPr marL="91440">
                        <a:lnSpc>
                          <a:spcPct val="100000"/>
                        </a:lnSpc>
                        <a:spcBef>
                          <a:spcPts val="325"/>
                        </a:spcBef>
                      </a:pPr>
                      <a:r>
                        <a:rPr sz="1400" dirty="0">
                          <a:solidFill>
                            <a:srgbClr val="000308"/>
                          </a:solidFill>
                          <a:latin typeface="Arial"/>
                          <a:cs typeface="Arial"/>
                        </a:rPr>
                        <a:t>Sự cạnh</a:t>
                      </a:r>
                      <a:r>
                        <a:rPr sz="1400" spc="-50" dirty="0">
                          <a:solidFill>
                            <a:srgbClr val="000308"/>
                          </a:solidFill>
                          <a:latin typeface="Arial"/>
                          <a:cs typeface="Arial"/>
                        </a:rPr>
                        <a:t> </a:t>
                      </a:r>
                      <a:r>
                        <a:rPr sz="1400" dirty="0">
                          <a:solidFill>
                            <a:srgbClr val="000308"/>
                          </a:solidFill>
                          <a:latin typeface="Arial"/>
                          <a:cs typeface="Arial"/>
                        </a:rPr>
                        <a:t>tranh</a:t>
                      </a:r>
                      <a:endParaRPr sz="1400" dirty="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marL="91440" marR="325755">
                        <a:lnSpc>
                          <a:spcPct val="100000"/>
                        </a:lnSpc>
                        <a:spcBef>
                          <a:spcPts val="325"/>
                        </a:spcBef>
                      </a:pPr>
                      <a:r>
                        <a:rPr sz="1400" spc="-5" dirty="0" err="1" smtClean="0">
                          <a:solidFill>
                            <a:srgbClr val="000308"/>
                          </a:solidFill>
                          <a:latin typeface="Arial"/>
                          <a:cs typeface="Arial"/>
                        </a:rPr>
                        <a:t>Tôi</a:t>
                      </a:r>
                      <a:r>
                        <a:rPr sz="1400" spc="-5" dirty="0" smtClean="0">
                          <a:solidFill>
                            <a:srgbClr val="000308"/>
                          </a:solidFill>
                          <a:latin typeface="Arial"/>
                          <a:cs typeface="Arial"/>
                        </a:rPr>
                        <a:t> </a:t>
                      </a:r>
                      <a:r>
                        <a:rPr sz="1400" dirty="0" err="1" smtClean="0">
                          <a:solidFill>
                            <a:srgbClr val="000308"/>
                          </a:solidFill>
                          <a:latin typeface="Arial"/>
                          <a:cs typeface="Arial"/>
                        </a:rPr>
                        <a:t>sẽ</a:t>
                      </a:r>
                      <a:r>
                        <a:rPr sz="1400" dirty="0" smtClean="0">
                          <a:solidFill>
                            <a:srgbClr val="000308"/>
                          </a:solidFill>
                          <a:latin typeface="Arial"/>
                          <a:cs typeface="Arial"/>
                        </a:rPr>
                        <a:t> </a:t>
                      </a:r>
                      <a:r>
                        <a:rPr sz="1400" spc="-5" dirty="0" err="1" smtClean="0">
                          <a:solidFill>
                            <a:srgbClr val="000308"/>
                          </a:solidFill>
                          <a:latin typeface="Arial"/>
                          <a:cs typeface="Arial"/>
                        </a:rPr>
                        <a:t>đến</a:t>
                      </a:r>
                      <a:r>
                        <a:rPr sz="1400" spc="-5" dirty="0" smtClean="0">
                          <a:solidFill>
                            <a:srgbClr val="000308"/>
                          </a:solidFill>
                          <a:latin typeface="Arial"/>
                          <a:cs typeface="Arial"/>
                        </a:rPr>
                        <a:t> </a:t>
                      </a:r>
                      <a:r>
                        <a:rPr sz="1400" dirty="0" err="1" smtClean="0">
                          <a:solidFill>
                            <a:srgbClr val="000308"/>
                          </a:solidFill>
                          <a:latin typeface="Arial"/>
                          <a:cs typeface="Arial"/>
                        </a:rPr>
                        <a:t>câu</a:t>
                      </a:r>
                      <a:r>
                        <a:rPr sz="1400" dirty="0" smtClean="0">
                          <a:solidFill>
                            <a:srgbClr val="000308"/>
                          </a:solidFill>
                          <a:latin typeface="Arial"/>
                          <a:cs typeface="Arial"/>
                        </a:rPr>
                        <a:t> </a:t>
                      </a:r>
                      <a:r>
                        <a:rPr sz="1400" spc="-5" dirty="0" err="1" smtClean="0">
                          <a:solidFill>
                            <a:srgbClr val="000308"/>
                          </a:solidFill>
                          <a:latin typeface="Arial"/>
                          <a:cs typeface="Arial"/>
                        </a:rPr>
                        <a:t>lạc</a:t>
                      </a:r>
                      <a:r>
                        <a:rPr sz="1400" spc="-130" dirty="0" smtClean="0">
                          <a:solidFill>
                            <a:srgbClr val="000308"/>
                          </a:solidFill>
                          <a:latin typeface="Arial"/>
                          <a:cs typeface="Arial"/>
                        </a:rPr>
                        <a:t> </a:t>
                      </a:r>
                      <a:r>
                        <a:rPr sz="1400" spc="-5" dirty="0" err="1" smtClean="0">
                          <a:solidFill>
                            <a:srgbClr val="000308"/>
                          </a:solidFill>
                          <a:latin typeface="Arial"/>
                          <a:cs typeface="Arial"/>
                        </a:rPr>
                        <a:t>bộ</a:t>
                      </a:r>
                      <a:r>
                        <a:rPr sz="1400" spc="-5" dirty="0" smtClean="0">
                          <a:solidFill>
                            <a:srgbClr val="000308"/>
                          </a:solidFill>
                          <a:latin typeface="Arial"/>
                          <a:cs typeface="Arial"/>
                        </a:rPr>
                        <a:t>  </a:t>
                      </a:r>
                      <a:r>
                        <a:rPr sz="1400" dirty="0" err="1" smtClean="0">
                          <a:solidFill>
                            <a:srgbClr val="000308"/>
                          </a:solidFill>
                          <a:latin typeface="Arial"/>
                          <a:cs typeface="Arial"/>
                        </a:rPr>
                        <a:t>trên</a:t>
                      </a:r>
                      <a:r>
                        <a:rPr sz="1400" dirty="0" smtClean="0">
                          <a:solidFill>
                            <a:srgbClr val="000308"/>
                          </a:solidFill>
                          <a:latin typeface="Arial"/>
                          <a:cs typeface="Arial"/>
                        </a:rPr>
                        <a:t> </a:t>
                      </a:r>
                      <a:r>
                        <a:rPr sz="1400" spc="-5" dirty="0" err="1" smtClean="0">
                          <a:solidFill>
                            <a:srgbClr val="000308"/>
                          </a:solidFill>
                          <a:latin typeface="Arial"/>
                          <a:cs typeface="Arial"/>
                        </a:rPr>
                        <a:t>đường</a:t>
                      </a:r>
                      <a:r>
                        <a:rPr sz="1400" spc="-5" dirty="0" smtClean="0">
                          <a:solidFill>
                            <a:srgbClr val="000308"/>
                          </a:solidFill>
                          <a:latin typeface="Arial"/>
                          <a:cs typeface="Arial"/>
                        </a:rPr>
                        <a:t> </a:t>
                      </a:r>
                      <a:r>
                        <a:rPr sz="1400" dirty="0" err="1" smtClean="0">
                          <a:solidFill>
                            <a:srgbClr val="000308"/>
                          </a:solidFill>
                          <a:latin typeface="Arial"/>
                          <a:cs typeface="Arial"/>
                        </a:rPr>
                        <a:t>số</a:t>
                      </a:r>
                      <a:r>
                        <a:rPr sz="1400" spc="-85" dirty="0" smtClean="0">
                          <a:solidFill>
                            <a:srgbClr val="000308"/>
                          </a:solidFill>
                          <a:latin typeface="Arial"/>
                          <a:cs typeface="Arial"/>
                        </a:rPr>
                        <a:t> </a:t>
                      </a:r>
                      <a:r>
                        <a:rPr sz="1400" spc="-5" dirty="0" smtClean="0">
                          <a:solidFill>
                            <a:srgbClr val="000308"/>
                          </a:solidFill>
                          <a:latin typeface="Arial"/>
                          <a:cs typeface="Arial"/>
                        </a:rPr>
                        <a:t>12</a:t>
                      </a:r>
                      <a:endParaRPr sz="1400" dirty="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marL="1270" algn="ctr">
                        <a:lnSpc>
                          <a:spcPct val="100000"/>
                        </a:lnSpc>
                        <a:spcBef>
                          <a:spcPts val="1165"/>
                        </a:spcBef>
                      </a:pPr>
                      <a:r>
                        <a:rPr sz="1400" spc="-5" dirty="0">
                          <a:solidFill>
                            <a:srgbClr val="000308"/>
                          </a:solidFill>
                          <a:latin typeface="Arial"/>
                          <a:cs typeface="Arial"/>
                        </a:rPr>
                        <a:t>Cao</a:t>
                      </a:r>
                      <a:endParaRPr sz="1400" dirty="0">
                        <a:latin typeface="Arial"/>
                        <a:cs typeface="Arial"/>
                      </a:endParaRPr>
                    </a:p>
                  </a:txBody>
                  <a:tcPr marL="0" marR="0" marT="1479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tc>
                  <a:txBody>
                    <a:bodyPr/>
                    <a:lstStyle/>
                    <a:p>
                      <a:pPr marL="92075">
                        <a:lnSpc>
                          <a:spcPct val="100000"/>
                        </a:lnSpc>
                        <a:spcBef>
                          <a:spcPts val="325"/>
                        </a:spcBef>
                      </a:pPr>
                      <a:r>
                        <a:rPr sz="1400" spc="-5" dirty="0">
                          <a:solidFill>
                            <a:srgbClr val="000308"/>
                          </a:solidFill>
                          <a:latin typeface="Arial"/>
                          <a:cs typeface="Arial"/>
                        </a:rPr>
                        <a:t>Sán phẩm </a:t>
                      </a:r>
                      <a:r>
                        <a:rPr sz="1400" dirty="0">
                          <a:solidFill>
                            <a:srgbClr val="000308"/>
                          </a:solidFill>
                          <a:latin typeface="Arial"/>
                          <a:cs typeface="Arial"/>
                        </a:rPr>
                        <a:t>cao</a:t>
                      </a:r>
                      <a:r>
                        <a:rPr sz="1400" spc="-65" dirty="0">
                          <a:solidFill>
                            <a:srgbClr val="000308"/>
                          </a:solidFill>
                          <a:latin typeface="Arial"/>
                          <a:cs typeface="Arial"/>
                        </a:rPr>
                        <a:t> </a:t>
                      </a:r>
                      <a:r>
                        <a:rPr sz="1400" spc="-5" dirty="0">
                          <a:solidFill>
                            <a:srgbClr val="000308"/>
                          </a:solidFill>
                          <a:latin typeface="Arial"/>
                          <a:cs typeface="Arial"/>
                        </a:rPr>
                        <a:t>cấp</a:t>
                      </a:r>
                      <a:endParaRPr sz="1400" dirty="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EE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73031" y="51581"/>
            <a:ext cx="5869329" cy="1120820"/>
          </a:xfrm>
          <a:prstGeom prst="rect">
            <a:avLst/>
          </a:prstGeom>
        </p:spPr>
        <p:txBody>
          <a:bodyPr vert="horz" wrap="square" lIns="0" tIns="12700" rIns="0" bIns="0" rtlCol="0">
            <a:spAutoFit/>
          </a:bodyPr>
          <a:lstStyle/>
          <a:p>
            <a:pPr marL="701040" marR="5080" indent="-688975">
              <a:lnSpc>
                <a:spcPct val="100000"/>
              </a:lnSpc>
              <a:spcBef>
                <a:spcPts val="100"/>
              </a:spcBef>
            </a:pPr>
            <a:r>
              <a:rPr sz="2400" b="1" dirty="0">
                <a:latin typeface="Arial" panose="020B0604020202020204" pitchFamily="34" charset="0"/>
                <a:cs typeface="Arial" panose="020B0604020202020204" pitchFamily="34" charset="0"/>
              </a:rPr>
              <a:t>Q3: </a:t>
            </a:r>
            <a:r>
              <a:rPr sz="2400" b="1" spc="-15" dirty="0">
                <a:latin typeface="Arial"/>
                <a:cs typeface="Arial"/>
              </a:rPr>
              <a:t>Việc </a:t>
            </a:r>
            <a:r>
              <a:rPr sz="2400" b="1" dirty="0">
                <a:latin typeface="Arial"/>
                <a:cs typeface="Arial"/>
              </a:rPr>
              <a:t>phân tích </a:t>
            </a:r>
            <a:r>
              <a:rPr sz="2400" b="1" spc="-5" dirty="0">
                <a:latin typeface="Arial"/>
                <a:cs typeface="Arial"/>
              </a:rPr>
              <a:t>cấu trúc ngành kinh doanh</a:t>
            </a:r>
            <a:r>
              <a:rPr sz="2400" b="1" spc="-110" dirty="0">
                <a:latin typeface="Arial"/>
                <a:cs typeface="Arial"/>
              </a:rPr>
              <a:t> </a:t>
            </a:r>
            <a:r>
              <a:rPr sz="2400" b="1" spc="-5" dirty="0">
                <a:latin typeface="Arial"/>
                <a:cs typeface="Arial"/>
              </a:rPr>
              <a:t>xác  </a:t>
            </a:r>
            <a:r>
              <a:rPr sz="2400" b="1" dirty="0">
                <a:latin typeface="Arial"/>
                <a:cs typeface="Arial"/>
              </a:rPr>
              <a:t>định </a:t>
            </a:r>
            <a:r>
              <a:rPr sz="2400" b="1" spc="-5" dirty="0">
                <a:latin typeface="Arial"/>
                <a:cs typeface="Arial"/>
              </a:rPr>
              <a:t>chiến </a:t>
            </a:r>
            <a:r>
              <a:rPr sz="2400" b="1" dirty="0">
                <a:latin typeface="Arial"/>
                <a:cs typeface="Arial"/>
              </a:rPr>
              <a:t>lược </a:t>
            </a:r>
            <a:r>
              <a:rPr sz="2400" b="1" spc="-5" dirty="0">
                <a:latin typeface="Arial"/>
                <a:cs typeface="Arial"/>
              </a:rPr>
              <a:t>cạnh </a:t>
            </a:r>
            <a:r>
              <a:rPr sz="2400" b="1" dirty="0">
                <a:latin typeface="Arial"/>
                <a:cs typeface="Arial"/>
              </a:rPr>
              <a:t>tranh </a:t>
            </a:r>
            <a:r>
              <a:rPr sz="2400" b="1" spc="-5" dirty="0">
                <a:latin typeface="Arial"/>
                <a:cs typeface="Arial"/>
              </a:rPr>
              <a:t>như </a:t>
            </a:r>
            <a:r>
              <a:rPr sz="2400" b="1" dirty="0">
                <a:latin typeface="Arial"/>
                <a:cs typeface="Arial"/>
              </a:rPr>
              <a:t>thế</a:t>
            </a:r>
            <a:r>
              <a:rPr sz="2400" b="1" spc="-80" dirty="0">
                <a:latin typeface="Arial"/>
                <a:cs typeface="Arial"/>
              </a:rPr>
              <a:t> </a:t>
            </a:r>
            <a:r>
              <a:rPr sz="2400" b="1" spc="-5" dirty="0">
                <a:latin typeface="Arial"/>
                <a:cs typeface="Arial"/>
              </a:rPr>
              <a:t>nào?</a:t>
            </a:r>
            <a:endParaRPr sz="2400" dirty="0">
              <a:latin typeface="Arial"/>
              <a:cs typeface="Arial"/>
            </a:endParaRPr>
          </a:p>
        </p:txBody>
      </p:sp>
      <p:sp>
        <p:nvSpPr>
          <p:cNvPr id="12" name="object 12"/>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8</a:t>
            </a:fld>
            <a:endParaRPr spc="-5" dirty="0"/>
          </a:p>
        </p:txBody>
      </p:sp>
      <p:sp>
        <p:nvSpPr>
          <p:cNvPr id="4" name="object 4"/>
          <p:cNvSpPr/>
          <p:nvPr/>
        </p:nvSpPr>
        <p:spPr>
          <a:xfrm>
            <a:off x="838200" y="1676400"/>
            <a:ext cx="7315200" cy="5238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38200" y="1676400"/>
            <a:ext cx="7315200" cy="523875"/>
          </a:xfrm>
          <a:prstGeom prst="rect">
            <a:avLst/>
          </a:prstGeom>
          <a:ln w="9525">
            <a:solidFill>
              <a:srgbClr val="003185"/>
            </a:solidFill>
          </a:ln>
        </p:spPr>
        <p:txBody>
          <a:bodyPr vert="horz" wrap="square" lIns="0" tIns="36830" rIns="0" bIns="0" rtlCol="0">
            <a:spAutoFit/>
          </a:bodyPr>
          <a:lstStyle/>
          <a:p>
            <a:pPr marL="701675">
              <a:lnSpc>
                <a:spcPct val="100000"/>
              </a:lnSpc>
              <a:spcBef>
                <a:spcPts val="290"/>
              </a:spcBef>
            </a:pPr>
            <a:r>
              <a:rPr sz="2800" b="1" spc="-5" dirty="0">
                <a:solidFill>
                  <a:srgbClr val="000308"/>
                </a:solidFill>
                <a:latin typeface="Arial"/>
                <a:cs typeface="Arial"/>
              </a:rPr>
              <a:t>4 </a:t>
            </a:r>
            <a:r>
              <a:rPr sz="2800" b="1" dirty="0">
                <a:solidFill>
                  <a:srgbClr val="000308"/>
                </a:solidFill>
                <a:latin typeface="Arial"/>
                <a:cs typeface="Arial"/>
              </a:rPr>
              <a:t>chiến </a:t>
            </a:r>
            <a:r>
              <a:rPr sz="2800" b="1" spc="-5" dirty="0">
                <a:solidFill>
                  <a:srgbClr val="000308"/>
                </a:solidFill>
                <a:latin typeface="Arial"/>
                <a:cs typeface="Arial"/>
              </a:rPr>
              <a:t>lược cạnh </a:t>
            </a:r>
            <a:r>
              <a:rPr sz="2800" b="1" dirty="0">
                <a:solidFill>
                  <a:srgbClr val="000308"/>
                </a:solidFill>
                <a:latin typeface="Arial"/>
                <a:cs typeface="Arial"/>
              </a:rPr>
              <a:t>tranh </a:t>
            </a:r>
            <a:r>
              <a:rPr sz="2800" b="1" spc="-5" dirty="0">
                <a:solidFill>
                  <a:srgbClr val="000308"/>
                </a:solidFill>
                <a:latin typeface="Arial"/>
                <a:cs typeface="Arial"/>
              </a:rPr>
              <a:t>của</a:t>
            </a:r>
            <a:r>
              <a:rPr sz="2800" b="1" spc="-10" dirty="0">
                <a:solidFill>
                  <a:srgbClr val="000308"/>
                </a:solidFill>
                <a:latin typeface="Arial"/>
                <a:cs typeface="Arial"/>
              </a:rPr>
              <a:t> </a:t>
            </a:r>
            <a:r>
              <a:rPr sz="2800" b="1" spc="-5" dirty="0">
                <a:solidFill>
                  <a:srgbClr val="000308"/>
                </a:solidFill>
                <a:latin typeface="Arial"/>
                <a:cs typeface="Arial"/>
              </a:rPr>
              <a:t>Porter</a:t>
            </a:r>
            <a:endParaRPr sz="2800">
              <a:latin typeface="Arial"/>
              <a:cs typeface="Arial"/>
            </a:endParaRPr>
          </a:p>
        </p:txBody>
      </p:sp>
      <p:graphicFrame>
        <p:nvGraphicFramePr>
          <p:cNvPr id="6" name="object 6"/>
          <p:cNvGraphicFramePr>
            <a:graphicFrameLocks noGrp="1"/>
          </p:cNvGraphicFramePr>
          <p:nvPr/>
        </p:nvGraphicFramePr>
        <p:xfrm>
          <a:off x="2065273" y="3208273"/>
          <a:ext cx="4928870" cy="2571826"/>
        </p:xfrm>
        <a:graphic>
          <a:graphicData uri="http://schemas.openxmlformats.org/drawingml/2006/table">
            <a:tbl>
              <a:tblPr firstRow="1" bandRow="1">
                <a:tableStyleId>{2D5ABB26-0587-4C30-8999-92F81FD0307C}</a:tableStyleId>
              </a:tblPr>
              <a:tblGrid>
                <a:gridCol w="2464435">
                  <a:extLst>
                    <a:ext uri="{9D8B030D-6E8A-4147-A177-3AD203B41FA5}">
                      <a16:colId xmlns:a16="http://schemas.microsoft.com/office/drawing/2014/main" val="20000"/>
                    </a:ext>
                  </a:extLst>
                </a:gridCol>
                <a:gridCol w="2464435">
                  <a:extLst>
                    <a:ext uri="{9D8B030D-6E8A-4147-A177-3AD203B41FA5}">
                      <a16:colId xmlns:a16="http://schemas.microsoft.com/office/drawing/2014/main" val="20001"/>
                    </a:ext>
                  </a:extLst>
                </a:gridCol>
              </a:tblGrid>
              <a:tr h="1286002">
                <a:tc>
                  <a:txBody>
                    <a:bodyPr/>
                    <a:lstStyle/>
                    <a:p>
                      <a:pPr>
                        <a:lnSpc>
                          <a:spcPct val="100000"/>
                        </a:lnSpc>
                        <a:spcBef>
                          <a:spcPts val="5"/>
                        </a:spcBef>
                      </a:pPr>
                      <a:endParaRPr sz="2150">
                        <a:latin typeface="Times New Roman"/>
                        <a:cs typeface="Times New Roman"/>
                      </a:endParaRPr>
                    </a:p>
                    <a:p>
                      <a:pPr marL="368935" marR="352425" indent="-6350">
                        <a:lnSpc>
                          <a:spcPct val="100000"/>
                        </a:lnSpc>
                      </a:pPr>
                      <a:r>
                        <a:rPr sz="1800" spc="-5" dirty="0">
                          <a:solidFill>
                            <a:srgbClr val="000308"/>
                          </a:solidFill>
                          <a:latin typeface="Arial"/>
                          <a:cs typeface="Arial"/>
                        </a:rPr>
                        <a:t>Chi phí thấp</a:t>
                      </a:r>
                      <a:r>
                        <a:rPr sz="1800" spc="-80" dirty="0">
                          <a:solidFill>
                            <a:srgbClr val="000308"/>
                          </a:solidFill>
                          <a:latin typeface="Arial"/>
                          <a:cs typeface="Arial"/>
                        </a:rPr>
                        <a:t> </a:t>
                      </a:r>
                      <a:r>
                        <a:rPr sz="1800" spc="-5" dirty="0">
                          <a:solidFill>
                            <a:srgbClr val="000308"/>
                          </a:solidFill>
                          <a:latin typeface="Arial"/>
                          <a:cs typeface="Arial"/>
                        </a:rPr>
                        <a:t>nhất  trong toàn</a:t>
                      </a:r>
                      <a:r>
                        <a:rPr sz="1800" spc="-35" dirty="0">
                          <a:solidFill>
                            <a:srgbClr val="000308"/>
                          </a:solidFill>
                          <a:latin typeface="Arial"/>
                          <a:cs typeface="Arial"/>
                        </a:rPr>
                        <a:t> </a:t>
                      </a:r>
                      <a:r>
                        <a:rPr sz="1800" spc="-5" dirty="0">
                          <a:solidFill>
                            <a:srgbClr val="000308"/>
                          </a:solidFill>
                          <a:latin typeface="Arial"/>
                          <a:cs typeface="Arial"/>
                        </a:rPr>
                        <a:t>ngành</a:t>
                      </a:r>
                      <a:endParaRPr sz="1800">
                        <a:latin typeface="Arial"/>
                        <a:cs typeface="Arial"/>
                      </a:endParaRPr>
                    </a:p>
                  </a:txBody>
                  <a:tcPr marL="0" marR="0" marT="635" marB="0">
                    <a:lnL w="12700">
                      <a:solidFill>
                        <a:srgbClr val="003185"/>
                      </a:solidFill>
                      <a:prstDash val="solid"/>
                    </a:lnL>
                    <a:lnR w="12700">
                      <a:solidFill>
                        <a:srgbClr val="003185"/>
                      </a:solidFill>
                      <a:prstDash val="solid"/>
                    </a:lnR>
                    <a:lnT w="12700">
                      <a:solidFill>
                        <a:srgbClr val="003185"/>
                      </a:solidFill>
                      <a:prstDash val="solid"/>
                    </a:lnT>
                    <a:lnB w="12700">
                      <a:solidFill>
                        <a:srgbClr val="003185"/>
                      </a:solidFill>
                      <a:prstDash val="solid"/>
                    </a:lnB>
                    <a:solidFill>
                      <a:srgbClr val="E7E8EC"/>
                    </a:solidFill>
                  </a:tcPr>
                </a:tc>
                <a:tc>
                  <a:txBody>
                    <a:bodyPr/>
                    <a:lstStyle/>
                    <a:p>
                      <a:pPr>
                        <a:lnSpc>
                          <a:spcPct val="100000"/>
                        </a:lnSpc>
                        <a:spcBef>
                          <a:spcPts val="5"/>
                        </a:spcBef>
                      </a:pPr>
                      <a:endParaRPr sz="2150">
                        <a:latin typeface="Times New Roman"/>
                        <a:cs typeface="Times New Roman"/>
                      </a:endParaRPr>
                    </a:p>
                    <a:p>
                      <a:pPr marL="369570" marR="245745" indent="-114300">
                        <a:lnSpc>
                          <a:spcPct val="100000"/>
                        </a:lnSpc>
                      </a:pPr>
                      <a:r>
                        <a:rPr sz="1800" spc="-5" dirty="0">
                          <a:solidFill>
                            <a:srgbClr val="000308"/>
                          </a:solidFill>
                          <a:latin typeface="Arial"/>
                          <a:cs typeface="Arial"/>
                        </a:rPr>
                        <a:t>Sản phẩm </a:t>
                      </a:r>
                      <a:r>
                        <a:rPr sz="1800" dirty="0">
                          <a:solidFill>
                            <a:srgbClr val="000308"/>
                          </a:solidFill>
                          <a:latin typeface="Arial"/>
                          <a:cs typeface="Arial"/>
                        </a:rPr>
                        <a:t>/ </a:t>
                      </a:r>
                      <a:r>
                        <a:rPr sz="1800" spc="-5" dirty="0">
                          <a:solidFill>
                            <a:srgbClr val="000308"/>
                          </a:solidFill>
                          <a:latin typeface="Arial"/>
                          <a:cs typeface="Arial"/>
                        </a:rPr>
                        <a:t>dịch</a:t>
                      </a:r>
                      <a:r>
                        <a:rPr sz="1800" spc="-85" dirty="0">
                          <a:solidFill>
                            <a:srgbClr val="000308"/>
                          </a:solidFill>
                          <a:latin typeface="Arial"/>
                          <a:cs typeface="Arial"/>
                        </a:rPr>
                        <a:t> </a:t>
                      </a:r>
                      <a:r>
                        <a:rPr sz="1800" dirty="0">
                          <a:solidFill>
                            <a:srgbClr val="000308"/>
                          </a:solidFill>
                          <a:latin typeface="Arial"/>
                          <a:cs typeface="Arial"/>
                        </a:rPr>
                        <a:t>vụ  </a:t>
                      </a:r>
                      <a:r>
                        <a:rPr sz="1800" spc="-5" dirty="0">
                          <a:solidFill>
                            <a:srgbClr val="000308"/>
                          </a:solidFill>
                          <a:latin typeface="Arial"/>
                          <a:cs typeface="Arial"/>
                        </a:rPr>
                        <a:t>trong toàn</a:t>
                      </a:r>
                      <a:r>
                        <a:rPr sz="1800" spc="-35" dirty="0">
                          <a:solidFill>
                            <a:srgbClr val="000308"/>
                          </a:solidFill>
                          <a:latin typeface="Arial"/>
                          <a:cs typeface="Arial"/>
                        </a:rPr>
                        <a:t> </a:t>
                      </a:r>
                      <a:r>
                        <a:rPr sz="1800" spc="-5" dirty="0">
                          <a:solidFill>
                            <a:srgbClr val="000308"/>
                          </a:solidFill>
                          <a:latin typeface="Arial"/>
                          <a:cs typeface="Arial"/>
                        </a:rPr>
                        <a:t>ngành</a:t>
                      </a:r>
                      <a:endParaRPr sz="1800">
                        <a:latin typeface="Arial"/>
                        <a:cs typeface="Arial"/>
                      </a:endParaRPr>
                    </a:p>
                  </a:txBody>
                  <a:tcPr marL="0" marR="0" marT="635" marB="0">
                    <a:lnL w="12700">
                      <a:solidFill>
                        <a:srgbClr val="003185"/>
                      </a:solidFill>
                      <a:prstDash val="solid"/>
                    </a:lnL>
                    <a:lnR w="12700">
                      <a:solidFill>
                        <a:srgbClr val="003185"/>
                      </a:solidFill>
                      <a:prstDash val="solid"/>
                    </a:lnR>
                    <a:lnT w="12700">
                      <a:solidFill>
                        <a:srgbClr val="003185"/>
                      </a:solidFill>
                      <a:prstDash val="solid"/>
                    </a:lnT>
                    <a:lnB w="12700">
                      <a:solidFill>
                        <a:srgbClr val="003185"/>
                      </a:solidFill>
                      <a:prstDash val="solid"/>
                    </a:lnB>
                    <a:solidFill>
                      <a:srgbClr val="E7E8EC"/>
                    </a:solidFill>
                  </a:tcPr>
                </a:tc>
                <a:extLst>
                  <a:ext uri="{0D108BD9-81ED-4DB2-BD59-A6C34878D82A}">
                    <a16:rowId xmlns:a16="http://schemas.microsoft.com/office/drawing/2014/main" val="10000"/>
                  </a:ext>
                </a:extLst>
              </a:tr>
              <a:tr h="1285824">
                <a:tc>
                  <a:txBody>
                    <a:bodyPr/>
                    <a:lstStyle/>
                    <a:p>
                      <a:pPr>
                        <a:lnSpc>
                          <a:spcPct val="100000"/>
                        </a:lnSpc>
                        <a:spcBef>
                          <a:spcPts val="5"/>
                        </a:spcBef>
                      </a:pPr>
                      <a:endParaRPr sz="2150">
                        <a:latin typeface="Times New Roman"/>
                        <a:cs typeface="Times New Roman"/>
                      </a:endParaRPr>
                    </a:p>
                    <a:p>
                      <a:pPr marL="2540" algn="ctr">
                        <a:lnSpc>
                          <a:spcPct val="100000"/>
                        </a:lnSpc>
                        <a:spcBef>
                          <a:spcPts val="5"/>
                        </a:spcBef>
                      </a:pPr>
                      <a:r>
                        <a:rPr sz="1800" spc="-5" dirty="0">
                          <a:solidFill>
                            <a:srgbClr val="000308"/>
                          </a:solidFill>
                          <a:latin typeface="Arial"/>
                          <a:cs typeface="Arial"/>
                        </a:rPr>
                        <a:t>Chi phí </a:t>
                      </a:r>
                      <a:r>
                        <a:rPr sz="1800" dirty="0">
                          <a:solidFill>
                            <a:srgbClr val="000308"/>
                          </a:solidFill>
                          <a:latin typeface="Arial"/>
                          <a:cs typeface="Arial"/>
                        </a:rPr>
                        <a:t>thấp</a:t>
                      </a:r>
                      <a:r>
                        <a:rPr sz="1800" spc="-20" dirty="0">
                          <a:solidFill>
                            <a:srgbClr val="000308"/>
                          </a:solidFill>
                          <a:latin typeface="Arial"/>
                          <a:cs typeface="Arial"/>
                        </a:rPr>
                        <a:t> </a:t>
                      </a:r>
                      <a:r>
                        <a:rPr sz="1800" spc="-5" dirty="0">
                          <a:solidFill>
                            <a:srgbClr val="000308"/>
                          </a:solidFill>
                          <a:latin typeface="Arial"/>
                          <a:cs typeface="Arial"/>
                        </a:rPr>
                        <a:t>nhất</a:t>
                      </a:r>
                      <a:endParaRPr sz="1800">
                        <a:latin typeface="Arial"/>
                        <a:cs typeface="Arial"/>
                      </a:endParaRPr>
                    </a:p>
                    <a:p>
                      <a:pPr marL="603885" marR="595630" indent="1905" algn="ctr">
                        <a:lnSpc>
                          <a:spcPct val="100000"/>
                        </a:lnSpc>
                      </a:pPr>
                      <a:r>
                        <a:rPr sz="1800" dirty="0">
                          <a:solidFill>
                            <a:srgbClr val="000308"/>
                          </a:solidFill>
                          <a:latin typeface="Arial"/>
                          <a:cs typeface="Arial"/>
                        </a:rPr>
                        <a:t>trong một  </a:t>
                      </a:r>
                      <a:r>
                        <a:rPr sz="1800" spc="-10" dirty="0">
                          <a:solidFill>
                            <a:srgbClr val="000308"/>
                          </a:solidFill>
                          <a:latin typeface="Arial"/>
                          <a:cs typeface="Arial"/>
                        </a:rPr>
                        <a:t>lĩnh </a:t>
                      </a:r>
                      <a:r>
                        <a:rPr sz="1800" dirty="0">
                          <a:solidFill>
                            <a:srgbClr val="000308"/>
                          </a:solidFill>
                          <a:latin typeface="Arial"/>
                          <a:cs typeface="Arial"/>
                        </a:rPr>
                        <a:t>vực</a:t>
                      </a:r>
                      <a:r>
                        <a:rPr sz="1800" spc="-75" dirty="0">
                          <a:solidFill>
                            <a:srgbClr val="000308"/>
                          </a:solidFill>
                          <a:latin typeface="Arial"/>
                          <a:cs typeface="Arial"/>
                        </a:rPr>
                        <a:t> </a:t>
                      </a:r>
                      <a:r>
                        <a:rPr sz="1800" spc="-5" dirty="0">
                          <a:solidFill>
                            <a:srgbClr val="000308"/>
                          </a:solidFill>
                          <a:latin typeface="Arial"/>
                          <a:cs typeface="Arial"/>
                        </a:rPr>
                        <a:t>hẹp</a:t>
                      </a:r>
                      <a:endParaRPr sz="1800">
                        <a:latin typeface="Arial"/>
                        <a:cs typeface="Arial"/>
                      </a:endParaRPr>
                    </a:p>
                  </a:txBody>
                  <a:tcPr marL="0" marR="0" marT="635" marB="0">
                    <a:lnL w="12700">
                      <a:solidFill>
                        <a:srgbClr val="003185"/>
                      </a:solidFill>
                      <a:prstDash val="solid"/>
                    </a:lnL>
                    <a:lnR w="12700">
                      <a:solidFill>
                        <a:srgbClr val="003185"/>
                      </a:solidFill>
                      <a:prstDash val="solid"/>
                    </a:lnR>
                    <a:lnT w="12700">
                      <a:solidFill>
                        <a:srgbClr val="003185"/>
                      </a:solidFill>
                      <a:prstDash val="solid"/>
                    </a:lnT>
                    <a:lnB w="12700">
                      <a:solidFill>
                        <a:srgbClr val="003185"/>
                      </a:solidFill>
                      <a:prstDash val="solid"/>
                    </a:lnB>
                    <a:solidFill>
                      <a:srgbClr val="CACDD9"/>
                    </a:solidFill>
                  </a:tcPr>
                </a:tc>
                <a:tc>
                  <a:txBody>
                    <a:bodyPr/>
                    <a:lstStyle/>
                    <a:p>
                      <a:pPr>
                        <a:lnSpc>
                          <a:spcPct val="100000"/>
                        </a:lnSpc>
                        <a:spcBef>
                          <a:spcPts val="5"/>
                        </a:spcBef>
                      </a:pPr>
                      <a:endParaRPr sz="2150">
                        <a:latin typeface="Times New Roman"/>
                        <a:cs typeface="Times New Roman"/>
                      </a:endParaRPr>
                    </a:p>
                    <a:p>
                      <a:pPr marL="515620" marR="86995" indent="-421005">
                        <a:lnSpc>
                          <a:spcPct val="100000"/>
                        </a:lnSpc>
                        <a:spcBef>
                          <a:spcPts val="5"/>
                        </a:spcBef>
                      </a:pPr>
                      <a:r>
                        <a:rPr sz="1800" spc="-5" dirty="0">
                          <a:solidFill>
                            <a:srgbClr val="000308"/>
                          </a:solidFill>
                          <a:latin typeface="Arial"/>
                          <a:cs typeface="Arial"/>
                        </a:rPr>
                        <a:t>Sản phẩm </a:t>
                      </a:r>
                      <a:r>
                        <a:rPr sz="1800" dirty="0">
                          <a:solidFill>
                            <a:srgbClr val="000308"/>
                          </a:solidFill>
                          <a:latin typeface="Arial"/>
                          <a:cs typeface="Arial"/>
                        </a:rPr>
                        <a:t>/ </a:t>
                      </a:r>
                      <a:r>
                        <a:rPr sz="1800" spc="-5" dirty="0">
                          <a:solidFill>
                            <a:srgbClr val="000308"/>
                          </a:solidFill>
                          <a:latin typeface="Arial"/>
                          <a:cs typeface="Arial"/>
                        </a:rPr>
                        <a:t>dịch </a:t>
                      </a:r>
                      <a:r>
                        <a:rPr sz="1800" dirty="0">
                          <a:solidFill>
                            <a:srgbClr val="000308"/>
                          </a:solidFill>
                          <a:latin typeface="Arial"/>
                          <a:cs typeface="Arial"/>
                        </a:rPr>
                        <a:t>vụ</a:t>
                      </a:r>
                      <a:r>
                        <a:rPr sz="1800" spc="-75" dirty="0">
                          <a:solidFill>
                            <a:srgbClr val="000308"/>
                          </a:solidFill>
                          <a:latin typeface="Arial"/>
                          <a:cs typeface="Arial"/>
                        </a:rPr>
                        <a:t> </a:t>
                      </a:r>
                      <a:r>
                        <a:rPr sz="1800" dirty="0">
                          <a:solidFill>
                            <a:srgbClr val="000308"/>
                          </a:solidFill>
                          <a:latin typeface="Arial"/>
                          <a:cs typeface="Arial"/>
                        </a:rPr>
                        <a:t>tốt  </a:t>
                      </a:r>
                      <a:r>
                        <a:rPr sz="1800" spc="-10" dirty="0">
                          <a:solidFill>
                            <a:srgbClr val="000308"/>
                          </a:solidFill>
                          <a:latin typeface="Arial"/>
                          <a:cs typeface="Arial"/>
                        </a:rPr>
                        <a:t>hơn </a:t>
                      </a:r>
                      <a:r>
                        <a:rPr sz="1800" spc="-5" dirty="0">
                          <a:solidFill>
                            <a:srgbClr val="000308"/>
                          </a:solidFill>
                          <a:latin typeface="Arial"/>
                          <a:cs typeface="Arial"/>
                        </a:rPr>
                        <a:t>trong </a:t>
                      </a:r>
                      <a:r>
                        <a:rPr sz="1800" dirty="0">
                          <a:solidFill>
                            <a:srgbClr val="000308"/>
                          </a:solidFill>
                          <a:latin typeface="Arial"/>
                          <a:cs typeface="Arial"/>
                        </a:rPr>
                        <a:t>một  </a:t>
                      </a:r>
                      <a:r>
                        <a:rPr sz="1800" spc="-10" dirty="0">
                          <a:solidFill>
                            <a:srgbClr val="000308"/>
                          </a:solidFill>
                          <a:latin typeface="Arial"/>
                          <a:cs typeface="Arial"/>
                        </a:rPr>
                        <a:t>lĩnh </a:t>
                      </a:r>
                      <a:r>
                        <a:rPr sz="1800" dirty="0">
                          <a:solidFill>
                            <a:srgbClr val="000308"/>
                          </a:solidFill>
                          <a:latin typeface="Arial"/>
                          <a:cs typeface="Arial"/>
                        </a:rPr>
                        <a:t>vực </a:t>
                      </a:r>
                      <a:r>
                        <a:rPr sz="1800" spc="-10" dirty="0">
                          <a:solidFill>
                            <a:srgbClr val="000308"/>
                          </a:solidFill>
                          <a:latin typeface="Arial"/>
                          <a:cs typeface="Arial"/>
                        </a:rPr>
                        <a:t>hẹp</a:t>
                      </a:r>
                      <a:endParaRPr sz="1800">
                        <a:latin typeface="Arial"/>
                        <a:cs typeface="Arial"/>
                      </a:endParaRPr>
                    </a:p>
                  </a:txBody>
                  <a:tcPr marL="0" marR="0" marT="635" marB="0">
                    <a:lnL w="12700">
                      <a:solidFill>
                        <a:srgbClr val="003185"/>
                      </a:solidFill>
                      <a:prstDash val="solid"/>
                    </a:lnL>
                    <a:lnR w="12700">
                      <a:solidFill>
                        <a:srgbClr val="003185"/>
                      </a:solidFill>
                      <a:prstDash val="solid"/>
                    </a:lnR>
                    <a:lnT w="12700">
                      <a:solidFill>
                        <a:srgbClr val="003185"/>
                      </a:solidFill>
                      <a:prstDash val="solid"/>
                    </a:lnT>
                    <a:lnB w="12700">
                      <a:solidFill>
                        <a:srgbClr val="003185"/>
                      </a:solidFill>
                      <a:prstDash val="solid"/>
                    </a:lnB>
                    <a:solidFill>
                      <a:srgbClr val="CACDD9"/>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2865247" y="2801492"/>
            <a:ext cx="8001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Arial"/>
                <a:cs typeface="Arial"/>
              </a:rPr>
              <a:t>Chi</a:t>
            </a:r>
            <a:r>
              <a:rPr sz="1800" b="1" spc="-75" dirty="0">
                <a:solidFill>
                  <a:srgbClr val="C00000"/>
                </a:solidFill>
                <a:latin typeface="Arial"/>
                <a:cs typeface="Arial"/>
              </a:rPr>
              <a:t> </a:t>
            </a:r>
            <a:r>
              <a:rPr sz="1800" b="1" dirty="0">
                <a:solidFill>
                  <a:srgbClr val="C00000"/>
                </a:solidFill>
                <a:latin typeface="Arial"/>
                <a:cs typeface="Arial"/>
              </a:rPr>
              <a:t>phí</a:t>
            </a:r>
            <a:endParaRPr sz="1800">
              <a:latin typeface="Arial"/>
              <a:cs typeface="Arial"/>
            </a:endParaRPr>
          </a:p>
        </p:txBody>
      </p:sp>
      <p:sp>
        <p:nvSpPr>
          <p:cNvPr id="8" name="object 8"/>
          <p:cNvSpPr txBox="1"/>
          <p:nvPr/>
        </p:nvSpPr>
        <p:spPr>
          <a:xfrm>
            <a:off x="5008879" y="2813684"/>
            <a:ext cx="13976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Arial"/>
                <a:cs typeface="Arial"/>
              </a:rPr>
              <a:t>Sự </a:t>
            </a:r>
            <a:r>
              <a:rPr sz="1800" b="1" spc="-5" dirty="0">
                <a:solidFill>
                  <a:srgbClr val="C00000"/>
                </a:solidFill>
                <a:latin typeface="Arial"/>
                <a:cs typeface="Arial"/>
              </a:rPr>
              <a:t>khác</a:t>
            </a:r>
            <a:r>
              <a:rPr sz="1800" b="1" spc="-85" dirty="0">
                <a:solidFill>
                  <a:srgbClr val="C00000"/>
                </a:solidFill>
                <a:latin typeface="Arial"/>
                <a:cs typeface="Arial"/>
              </a:rPr>
              <a:t> </a:t>
            </a:r>
            <a:r>
              <a:rPr sz="1800" b="1" dirty="0">
                <a:solidFill>
                  <a:srgbClr val="C00000"/>
                </a:solidFill>
                <a:latin typeface="Arial"/>
                <a:cs typeface="Arial"/>
              </a:rPr>
              <a:t>biệt</a:t>
            </a:r>
            <a:endParaRPr sz="1800">
              <a:latin typeface="Arial"/>
              <a:cs typeface="Arial"/>
            </a:endParaRPr>
          </a:p>
        </p:txBody>
      </p:sp>
      <p:sp>
        <p:nvSpPr>
          <p:cNvPr id="9" name="object 9"/>
          <p:cNvSpPr txBox="1"/>
          <p:nvPr/>
        </p:nvSpPr>
        <p:spPr>
          <a:xfrm>
            <a:off x="864819" y="5100320"/>
            <a:ext cx="10795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Arial"/>
                <a:cs typeface="Arial"/>
              </a:rPr>
              <a:t>Tập</a:t>
            </a:r>
            <a:r>
              <a:rPr sz="1800" b="1" spc="-70" dirty="0">
                <a:solidFill>
                  <a:srgbClr val="C00000"/>
                </a:solidFill>
                <a:latin typeface="Arial"/>
                <a:cs typeface="Arial"/>
              </a:rPr>
              <a:t> </a:t>
            </a:r>
            <a:r>
              <a:rPr sz="1800" b="1" spc="-5" dirty="0">
                <a:solidFill>
                  <a:srgbClr val="C00000"/>
                </a:solidFill>
                <a:latin typeface="Arial"/>
                <a:cs typeface="Arial"/>
              </a:rPr>
              <a:t>trung</a:t>
            </a:r>
            <a:endParaRPr sz="1800">
              <a:latin typeface="Arial"/>
              <a:cs typeface="Arial"/>
            </a:endParaRPr>
          </a:p>
        </p:txBody>
      </p:sp>
      <p:sp>
        <p:nvSpPr>
          <p:cNvPr id="10" name="object 10"/>
          <p:cNvSpPr txBox="1"/>
          <p:nvPr/>
        </p:nvSpPr>
        <p:spPr>
          <a:xfrm>
            <a:off x="1150416" y="3242259"/>
            <a:ext cx="712470" cy="1123315"/>
          </a:xfrm>
          <a:prstGeom prst="rect">
            <a:avLst/>
          </a:prstGeom>
        </p:spPr>
        <p:txBody>
          <a:bodyPr vert="horz" wrap="square" lIns="0" tIns="12700" rIns="0" bIns="0" rtlCol="0">
            <a:spAutoFit/>
          </a:bodyPr>
          <a:lstStyle/>
          <a:p>
            <a:pPr marL="12700" marR="5080">
              <a:lnSpc>
                <a:spcPct val="100000"/>
              </a:lnSpc>
              <a:spcBef>
                <a:spcPts val="100"/>
              </a:spcBef>
            </a:pPr>
            <a:r>
              <a:rPr sz="1800" b="1" spc="-35" dirty="0">
                <a:solidFill>
                  <a:srgbClr val="C00000"/>
                </a:solidFill>
                <a:latin typeface="Arial"/>
                <a:cs typeface="Arial"/>
              </a:rPr>
              <a:t>Toàn  </a:t>
            </a:r>
            <a:r>
              <a:rPr sz="1800" b="1" dirty="0">
                <a:solidFill>
                  <a:srgbClr val="C00000"/>
                </a:solidFill>
                <a:latin typeface="Arial"/>
                <a:cs typeface="Arial"/>
              </a:rPr>
              <a:t>n</a:t>
            </a:r>
            <a:r>
              <a:rPr sz="1800" b="1" spc="5" dirty="0">
                <a:solidFill>
                  <a:srgbClr val="C00000"/>
                </a:solidFill>
                <a:latin typeface="Arial"/>
                <a:cs typeface="Arial"/>
              </a:rPr>
              <a:t>g</a:t>
            </a:r>
            <a:r>
              <a:rPr sz="1800" b="1" dirty="0">
                <a:solidFill>
                  <a:srgbClr val="C00000"/>
                </a:solidFill>
                <a:latin typeface="Arial"/>
                <a:cs typeface="Arial"/>
              </a:rPr>
              <a:t>ành  kinh  d</a:t>
            </a:r>
            <a:r>
              <a:rPr sz="1800" b="1" spc="5" dirty="0">
                <a:solidFill>
                  <a:srgbClr val="C00000"/>
                </a:solidFill>
                <a:latin typeface="Arial"/>
                <a:cs typeface="Arial"/>
              </a:rPr>
              <a:t>o</a:t>
            </a:r>
            <a:r>
              <a:rPr sz="1800" b="1" dirty="0">
                <a:solidFill>
                  <a:srgbClr val="C00000"/>
                </a:solidFill>
                <a:latin typeface="Arial"/>
                <a:cs typeface="Arial"/>
              </a:rPr>
              <a:t>anh</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92500" y="1811401"/>
            <a:ext cx="5054600" cy="3646804"/>
            <a:chOff x="3492500" y="1811401"/>
            <a:chExt cx="5054600" cy="3646804"/>
          </a:xfrm>
        </p:grpSpPr>
        <p:sp>
          <p:nvSpPr>
            <p:cNvPr id="3" name="object 3"/>
            <p:cNvSpPr/>
            <p:nvPr/>
          </p:nvSpPr>
          <p:spPr>
            <a:xfrm>
              <a:off x="3505200" y="1824101"/>
              <a:ext cx="5029200" cy="36210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05200" y="1824101"/>
              <a:ext cx="5029200" cy="3621404"/>
            </a:xfrm>
            <a:custGeom>
              <a:avLst/>
              <a:gdLst/>
              <a:ahLst/>
              <a:cxnLst/>
              <a:rect l="l" t="t" r="r" b="b"/>
              <a:pathLst>
                <a:path w="5029200" h="3621404">
                  <a:moveTo>
                    <a:pt x="5029200" y="603503"/>
                  </a:moveTo>
                  <a:lnTo>
                    <a:pt x="5029200" y="3017520"/>
                  </a:lnTo>
                  <a:lnTo>
                    <a:pt x="5027339" y="3065297"/>
                  </a:lnTo>
                  <a:lnTo>
                    <a:pt x="5021812" y="3112483"/>
                  </a:lnTo>
                  <a:lnTo>
                    <a:pt x="5012703" y="3158873"/>
                  </a:lnTo>
                  <a:lnTo>
                    <a:pt x="5000093" y="3204264"/>
                  </a:lnTo>
                  <a:lnTo>
                    <a:pt x="4984067" y="3248453"/>
                  </a:lnTo>
                  <a:lnTo>
                    <a:pt x="4964707" y="3291236"/>
                  </a:lnTo>
                  <a:lnTo>
                    <a:pt x="4942096" y="3332410"/>
                  </a:lnTo>
                  <a:lnTo>
                    <a:pt x="4916318" y="3371770"/>
                  </a:lnTo>
                  <a:lnTo>
                    <a:pt x="4887455" y="3409115"/>
                  </a:lnTo>
                  <a:lnTo>
                    <a:pt x="4855591" y="3444240"/>
                  </a:lnTo>
                  <a:lnTo>
                    <a:pt x="4817127" y="3480105"/>
                  </a:lnTo>
                  <a:lnTo>
                    <a:pt x="4776001" y="3512185"/>
                  </a:lnTo>
                  <a:lnTo>
                    <a:pt x="4732485" y="3540364"/>
                  </a:lnTo>
                  <a:lnTo>
                    <a:pt x="4686853" y="3564527"/>
                  </a:lnTo>
                  <a:lnTo>
                    <a:pt x="4639377" y="3584556"/>
                  </a:lnTo>
                  <a:lnTo>
                    <a:pt x="4590330" y="3600337"/>
                  </a:lnTo>
                  <a:lnTo>
                    <a:pt x="4539985" y="3611752"/>
                  </a:lnTo>
                  <a:lnTo>
                    <a:pt x="4488614" y="3618686"/>
                  </a:lnTo>
                  <a:lnTo>
                    <a:pt x="4436491" y="3621024"/>
                  </a:lnTo>
                  <a:lnTo>
                    <a:pt x="4385498" y="3621024"/>
                  </a:lnTo>
                  <a:lnTo>
                    <a:pt x="4334505" y="3621024"/>
                  </a:lnTo>
                  <a:lnTo>
                    <a:pt x="4283512" y="3621024"/>
                  </a:lnTo>
                  <a:lnTo>
                    <a:pt x="4232519" y="3621024"/>
                  </a:lnTo>
                  <a:lnTo>
                    <a:pt x="4181526" y="3621024"/>
                  </a:lnTo>
                  <a:lnTo>
                    <a:pt x="4130533" y="3621024"/>
                  </a:lnTo>
                  <a:lnTo>
                    <a:pt x="4079539" y="3621024"/>
                  </a:lnTo>
                  <a:lnTo>
                    <a:pt x="4028546" y="3621024"/>
                  </a:lnTo>
                  <a:lnTo>
                    <a:pt x="3977552" y="3621024"/>
                  </a:lnTo>
                  <a:lnTo>
                    <a:pt x="3926559" y="3621024"/>
                  </a:lnTo>
                  <a:lnTo>
                    <a:pt x="3875565" y="3621024"/>
                  </a:lnTo>
                  <a:lnTo>
                    <a:pt x="3824572" y="3621024"/>
                  </a:lnTo>
                  <a:lnTo>
                    <a:pt x="3773578" y="3621024"/>
                  </a:lnTo>
                  <a:lnTo>
                    <a:pt x="3722584" y="3621024"/>
                  </a:lnTo>
                  <a:lnTo>
                    <a:pt x="3671590" y="3621024"/>
                  </a:lnTo>
                  <a:lnTo>
                    <a:pt x="3620596" y="3621024"/>
                  </a:lnTo>
                  <a:lnTo>
                    <a:pt x="3569602" y="3621024"/>
                  </a:lnTo>
                  <a:lnTo>
                    <a:pt x="3518608" y="3621024"/>
                  </a:lnTo>
                  <a:lnTo>
                    <a:pt x="3467614" y="3621024"/>
                  </a:lnTo>
                  <a:lnTo>
                    <a:pt x="3416620" y="3621024"/>
                  </a:lnTo>
                  <a:lnTo>
                    <a:pt x="3365625" y="3621024"/>
                  </a:lnTo>
                  <a:lnTo>
                    <a:pt x="3314631" y="3621024"/>
                  </a:lnTo>
                  <a:lnTo>
                    <a:pt x="3263637" y="3621024"/>
                  </a:lnTo>
                  <a:lnTo>
                    <a:pt x="3212642" y="3621024"/>
                  </a:lnTo>
                  <a:lnTo>
                    <a:pt x="3161648" y="3621024"/>
                  </a:lnTo>
                  <a:lnTo>
                    <a:pt x="3110653" y="3621024"/>
                  </a:lnTo>
                  <a:lnTo>
                    <a:pt x="3059659" y="3621024"/>
                  </a:lnTo>
                  <a:lnTo>
                    <a:pt x="3008664" y="3621024"/>
                  </a:lnTo>
                  <a:lnTo>
                    <a:pt x="2957670" y="3621024"/>
                  </a:lnTo>
                  <a:lnTo>
                    <a:pt x="2906675" y="3621024"/>
                  </a:lnTo>
                  <a:lnTo>
                    <a:pt x="2855680" y="3621024"/>
                  </a:lnTo>
                  <a:lnTo>
                    <a:pt x="2804686" y="3621024"/>
                  </a:lnTo>
                  <a:lnTo>
                    <a:pt x="2753691" y="3621024"/>
                  </a:lnTo>
                  <a:lnTo>
                    <a:pt x="2702696" y="3621024"/>
                  </a:lnTo>
                  <a:lnTo>
                    <a:pt x="2651701" y="3621024"/>
                  </a:lnTo>
                  <a:lnTo>
                    <a:pt x="2600706" y="3621024"/>
                  </a:lnTo>
                  <a:lnTo>
                    <a:pt x="2549712" y="3621024"/>
                  </a:lnTo>
                  <a:lnTo>
                    <a:pt x="2498717" y="3621024"/>
                  </a:lnTo>
                  <a:lnTo>
                    <a:pt x="2447722" y="3621024"/>
                  </a:lnTo>
                  <a:lnTo>
                    <a:pt x="2396727" y="3621024"/>
                  </a:lnTo>
                  <a:lnTo>
                    <a:pt x="2345732" y="3621024"/>
                  </a:lnTo>
                  <a:lnTo>
                    <a:pt x="2294737" y="3621024"/>
                  </a:lnTo>
                  <a:lnTo>
                    <a:pt x="2243742" y="3621024"/>
                  </a:lnTo>
                  <a:lnTo>
                    <a:pt x="2192748" y="3621024"/>
                  </a:lnTo>
                  <a:lnTo>
                    <a:pt x="2141753" y="3621024"/>
                  </a:lnTo>
                  <a:lnTo>
                    <a:pt x="2090758" y="3621024"/>
                  </a:lnTo>
                  <a:lnTo>
                    <a:pt x="2039763" y="3621024"/>
                  </a:lnTo>
                  <a:lnTo>
                    <a:pt x="1988768" y="3621024"/>
                  </a:lnTo>
                  <a:lnTo>
                    <a:pt x="1937773" y="3621024"/>
                  </a:lnTo>
                  <a:lnTo>
                    <a:pt x="1886778" y="3621024"/>
                  </a:lnTo>
                  <a:lnTo>
                    <a:pt x="1835784" y="3621024"/>
                  </a:lnTo>
                  <a:lnTo>
                    <a:pt x="1784789" y="3621024"/>
                  </a:lnTo>
                  <a:lnTo>
                    <a:pt x="1733794" y="3621024"/>
                  </a:lnTo>
                  <a:lnTo>
                    <a:pt x="1682799" y="3621024"/>
                  </a:lnTo>
                  <a:lnTo>
                    <a:pt x="1631804" y="3621024"/>
                  </a:lnTo>
                  <a:lnTo>
                    <a:pt x="1580810" y="3621024"/>
                  </a:lnTo>
                  <a:lnTo>
                    <a:pt x="1529815" y="3621024"/>
                  </a:lnTo>
                  <a:lnTo>
                    <a:pt x="1478820" y="3621024"/>
                  </a:lnTo>
                  <a:lnTo>
                    <a:pt x="1427826" y="3621024"/>
                  </a:lnTo>
                  <a:lnTo>
                    <a:pt x="1376831" y="3621024"/>
                  </a:lnTo>
                  <a:lnTo>
                    <a:pt x="1325837" y="3621024"/>
                  </a:lnTo>
                  <a:lnTo>
                    <a:pt x="1274842" y="3621024"/>
                  </a:lnTo>
                  <a:lnTo>
                    <a:pt x="1223848" y="3621024"/>
                  </a:lnTo>
                  <a:lnTo>
                    <a:pt x="1172853" y="3621024"/>
                  </a:lnTo>
                  <a:lnTo>
                    <a:pt x="1121859" y="3621024"/>
                  </a:lnTo>
                  <a:lnTo>
                    <a:pt x="1070865" y="3621024"/>
                  </a:lnTo>
                  <a:lnTo>
                    <a:pt x="1019870" y="3621024"/>
                  </a:lnTo>
                  <a:lnTo>
                    <a:pt x="968876" y="3621024"/>
                  </a:lnTo>
                  <a:lnTo>
                    <a:pt x="917882" y="3621024"/>
                  </a:lnTo>
                  <a:lnTo>
                    <a:pt x="866888" y="3621024"/>
                  </a:lnTo>
                  <a:lnTo>
                    <a:pt x="815894" y="3621024"/>
                  </a:lnTo>
                  <a:lnTo>
                    <a:pt x="764900" y="3621024"/>
                  </a:lnTo>
                  <a:lnTo>
                    <a:pt x="713906" y="3621024"/>
                  </a:lnTo>
                  <a:lnTo>
                    <a:pt x="662912" y="3621024"/>
                  </a:lnTo>
                  <a:lnTo>
                    <a:pt x="611918" y="3621024"/>
                  </a:lnTo>
                  <a:lnTo>
                    <a:pt x="560925" y="3621024"/>
                  </a:lnTo>
                  <a:lnTo>
                    <a:pt x="509931" y="3621024"/>
                  </a:lnTo>
                  <a:lnTo>
                    <a:pt x="458938" y="3621024"/>
                  </a:lnTo>
                  <a:lnTo>
                    <a:pt x="407944" y="3621024"/>
                  </a:lnTo>
                  <a:lnTo>
                    <a:pt x="356951" y="3621024"/>
                  </a:lnTo>
                  <a:lnTo>
                    <a:pt x="305957" y="3621024"/>
                  </a:lnTo>
                  <a:lnTo>
                    <a:pt x="254964" y="3621024"/>
                  </a:lnTo>
                  <a:lnTo>
                    <a:pt x="203971" y="3621024"/>
                  </a:lnTo>
                  <a:lnTo>
                    <a:pt x="152978" y="3621024"/>
                  </a:lnTo>
                  <a:lnTo>
                    <a:pt x="101985" y="3621024"/>
                  </a:lnTo>
                  <a:lnTo>
                    <a:pt x="50992" y="3621024"/>
                  </a:lnTo>
                  <a:lnTo>
                    <a:pt x="0" y="3621024"/>
                  </a:lnTo>
                  <a:lnTo>
                    <a:pt x="0" y="0"/>
                  </a:lnTo>
                  <a:lnTo>
                    <a:pt x="4436491" y="0"/>
                  </a:lnTo>
                  <a:lnTo>
                    <a:pt x="4488614" y="2332"/>
                  </a:lnTo>
                  <a:lnTo>
                    <a:pt x="4539985" y="9255"/>
                  </a:lnTo>
                  <a:lnTo>
                    <a:pt x="4590330" y="20653"/>
                  </a:lnTo>
                  <a:lnTo>
                    <a:pt x="4639377" y="36414"/>
                  </a:lnTo>
                  <a:lnTo>
                    <a:pt x="4686853" y="56422"/>
                  </a:lnTo>
                  <a:lnTo>
                    <a:pt x="4732485" y="80565"/>
                  </a:lnTo>
                  <a:lnTo>
                    <a:pt x="4776001" y="108727"/>
                  </a:lnTo>
                  <a:lnTo>
                    <a:pt x="4817127" y="140796"/>
                  </a:lnTo>
                  <a:lnTo>
                    <a:pt x="4855591" y="176657"/>
                  </a:lnTo>
                  <a:lnTo>
                    <a:pt x="4887455" y="211812"/>
                  </a:lnTo>
                  <a:lnTo>
                    <a:pt x="4916318" y="249176"/>
                  </a:lnTo>
                  <a:lnTo>
                    <a:pt x="4942096" y="288546"/>
                  </a:lnTo>
                  <a:lnTo>
                    <a:pt x="4964707" y="329723"/>
                  </a:lnTo>
                  <a:lnTo>
                    <a:pt x="4984067" y="372506"/>
                  </a:lnTo>
                  <a:lnTo>
                    <a:pt x="5000093" y="416696"/>
                  </a:lnTo>
                  <a:lnTo>
                    <a:pt x="5012703" y="462090"/>
                  </a:lnTo>
                  <a:lnTo>
                    <a:pt x="5021812" y="508490"/>
                  </a:lnTo>
                  <a:lnTo>
                    <a:pt x="5027339" y="555695"/>
                  </a:lnTo>
                  <a:lnTo>
                    <a:pt x="5029200" y="603503"/>
                  </a:lnTo>
                  <a:close/>
                </a:path>
              </a:pathLst>
            </a:custGeom>
            <a:ln w="25400">
              <a:solidFill>
                <a:srgbClr val="003185"/>
              </a:solidFill>
            </a:ln>
          </p:spPr>
          <p:txBody>
            <a:bodyPr wrap="square" lIns="0" tIns="0" rIns="0" bIns="0" rtlCol="0"/>
            <a:lstStyle/>
            <a:p>
              <a:endParaRPr/>
            </a:p>
          </p:txBody>
        </p:sp>
      </p:grpSp>
      <p:sp>
        <p:nvSpPr>
          <p:cNvPr id="5" name="object 5"/>
          <p:cNvSpPr txBox="1"/>
          <p:nvPr/>
        </p:nvSpPr>
        <p:spPr>
          <a:xfrm>
            <a:off x="3599815" y="1996127"/>
            <a:ext cx="4664075" cy="3208655"/>
          </a:xfrm>
          <a:prstGeom prst="rect">
            <a:avLst/>
          </a:prstGeom>
        </p:spPr>
        <p:txBody>
          <a:bodyPr vert="horz" wrap="square" lIns="0" tIns="31114" rIns="0" bIns="0" rtlCol="0">
            <a:spAutoFit/>
          </a:bodyPr>
          <a:lstStyle/>
          <a:p>
            <a:pPr marL="299085" indent="-287020">
              <a:lnSpc>
                <a:spcPct val="100000"/>
              </a:lnSpc>
              <a:spcBef>
                <a:spcPts val="244"/>
              </a:spcBef>
              <a:buChar char="•"/>
              <a:tabLst>
                <a:tab pos="299085" algn="l"/>
                <a:tab pos="299720" algn="l"/>
              </a:tabLst>
            </a:pPr>
            <a:r>
              <a:rPr sz="2400" spc="-5" dirty="0">
                <a:solidFill>
                  <a:srgbClr val="000308"/>
                </a:solidFill>
                <a:latin typeface="Arial"/>
                <a:cs typeface="Arial"/>
              </a:rPr>
              <a:t>Tập trung </a:t>
            </a:r>
            <a:r>
              <a:rPr sz="2400" dirty="0">
                <a:solidFill>
                  <a:srgbClr val="000308"/>
                </a:solidFill>
                <a:latin typeface="Arial"/>
                <a:cs typeface="Arial"/>
              </a:rPr>
              <a:t>trung tâm thành</a:t>
            </a:r>
            <a:r>
              <a:rPr sz="2400" spc="-60" dirty="0">
                <a:solidFill>
                  <a:srgbClr val="000308"/>
                </a:solidFill>
                <a:latin typeface="Arial"/>
                <a:cs typeface="Arial"/>
              </a:rPr>
              <a:t> </a:t>
            </a:r>
            <a:r>
              <a:rPr sz="2400" spc="-5" dirty="0">
                <a:solidFill>
                  <a:srgbClr val="000308"/>
                </a:solidFill>
                <a:latin typeface="Arial"/>
                <a:cs typeface="Arial"/>
              </a:rPr>
              <a:t>phố</a:t>
            </a:r>
            <a:endParaRPr sz="2400">
              <a:latin typeface="Arial"/>
              <a:cs typeface="Arial"/>
            </a:endParaRPr>
          </a:p>
          <a:p>
            <a:pPr marL="299085" indent="-287020">
              <a:lnSpc>
                <a:spcPct val="100000"/>
              </a:lnSpc>
              <a:spcBef>
                <a:spcPts val="145"/>
              </a:spcBef>
              <a:buChar char="•"/>
              <a:tabLst>
                <a:tab pos="299085" algn="l"/>
                <a:tab pos="299720" algn="l"/>
              </a:tabLst>
            </a:pPr>
            <a:r>
              <a:rPr sz="2400" spc="-5" dirty="0">
                <a:solidFill>
                  <a:srgbClr val="000308"/>
                </a:solidFill>
                <a:latin typeface="Arial"/>
                <a:cs typeface="Arial"/>
              </a:rPr>
              <a:t>Đô thị, nhân viên </a:t>
            </a:r>
            <a:r>
              <a:rPr sz="2400" dirty="0">
                <a:solidFill>
                  <a:srgbClr val="000308"/>
                </a:solidFill>
                <a:latin typeface="Arial"/>
                <a:cs typeface="Arial"/>
              </a:rPr>
              <a:t>văn</a:t>
            </a:r>
            <a:r>
              <a:rPr sz="2400" spc="-15" dirty="0">
                <a:solidFill>
                  <a:srgbClr val="000308"/>
                </a:solidFill>
                <a:latin typeface="Arial"/>
                <a:cs typeface="Arial"/>
              </a:rPr>
              <a:t> </a:t>
            </a:r>
            <a:r>
              <a:rPr sz="2400" spc="-5" dirty="0">
                <a:solidFill>
                  <a:srgbClr val="000308"/>
                </a:solidFill>
                <a:latin typeface="Arial"/>
                <a:cs typeface="Arial"/>
              </a:rPr>
              <a:t>phòng</a:t>
            </a:r>
            <a:endParaRPr sz="2400">
              <a:latin typeface="Arial"/>
              <a:cs typeface="Arial"/>
            </a:endParaRPr>
          </a:p>
          <a:p>
            <a:pPr marL="299085" marR="5080" indent="-287020">
              <a:lnSpc>
                <a:spcPts val="2590"/>
              </a:lnSpc>
              <a:spcBef>
                <a:spcPts val="470"/>
              </a:spcBef>
              <a:buChar char="•"/>
              <a:tabLst>
                <a:tab pos="299085" algn="l"/>
                <a:tab pos="299720" algn="l"/>
              </a:tabLst>
            </a:pPr>
            <a:r>
              <a:rPr sz="2400" spc="-5" dirty="0">
                <a:solidFill>
                  <a:srgbClr val="000308"/>
                </a:solidFill>
                <a:latin typeface="Arial"/>
                <a:cs typeface="Arial"/>
              </a:rPr>
              <a:t>Môi trường nhạy bén và đỏi hỏi  cao, đối </a:t>
            </a:r>
            <a:r>
              <a:rPr sz="2400" dirty="0">
                <a:solidFill>
                  <a:srgbClr val="000308"/>
                </a:solidFill>
                <a:latin typeface="Arial"/>
                <a:cs typeface="Arial"/>
              </a:rPr>
              <a:t>tượng chủ yếu </a:t>
            </a:r>
            <a:r>
              <a:rPr sz="2400" spc="-5" dirty="0">
                <a:solidFill>
                  <a:srgbClr val="000308"/>
                </a:solidFill>
                <a:latin typeface="Arial"/>
                <a:cs typeface="Arial"/>
              </a:rPr>
              <a:t>là người  trưởng</a:t>
            </a:r>
            <a:r>
              <a:rPr sz="2400" dirty="0">
                <a:solidFill>
                  <a:srgbClr val="000308"/>
                </a:solidFill>
                <a:latin typeface="Arial"/>
                <a:cs typeface="Arial"/>
              </a:rPr>
              <a:t> </a:t>
            </a:r>
            <a:r>
              <a:rPr sz="2400" spc="-5" dirty="0">
                <a:solidFill>
                  <a:srgbClr val="000308"/>
                </a:solidFill>
                <a:latin typeface="Arial"/>
                <a:cs typeface="Arial"/>
              </a:rPr>
              <a:t>thành</a:t>
            </a:r>
            <a:endParaRPr sz="2400">
              <a:latin typeface="Arial"/>
              <a:cs typeface="Arial"/>
            </a:endParaRPr>
          </a:p>
          <a:p>
            <a:pPr marL="299085" marR="319405" indent="-287020">
              <a:lnSpc>
                <a:spcPct val="90000"/>
              </a:lnSpc>
              <a:spcBef>
                <a:spcPts val="400"/>
              </a:spcBef>
              <a:buChar char="•"/>
              <a:tabLst>
                <a:tab pos="299085" algn="l"/>
                <a:tab pos="299720" algn="l"/>
              </a:tabLst>
            </a:pPr>
            <a:r>
              <a:rPr sz="2400" dirty="0">
                <a:solidFill>
                  <a:srgbClr val="000308"/>
                </a:solidFill>
                <a:latin typeface="Arial"/>
                <a:cs typeface="Arial"/>
              </a:rPr>
              <a:t>Tạo ra sự khác </a:t>
            </a:r>
            <a:r>
              <a:rPr sz="2400" spc="-5" dirty="0">
                <a:solidFill>
                  <a:srgbClr val="000308"/>
                </a:solidFill>
                <a:latin typeface="Arial"/>
                <a:cs typeface="Arial"/>
              </a:rPr>
              <a:t>biệt trong </a:t>
            </a:r>
            <a:r>
              <a:rPr sz="2400" dirty="0">
                <a:solidFill>
                  <a:srgbClr val="000308"/>
                </a:solidFill>
                <a:latin typeface="Arial"/>
                <a:cs typeface="Arial"/>
              </a:rPr>
              <a:t>các  </a:t>
            </a:r>
            <a:r>
              <a:rPr sz="2400" spc="-5" dirty="0">
                <a:solidFill>
                  <a:srgbClr val="000308"/>
                </a:solidFill>
                <a:latin typeface="Arial"/>
                <a:cs typeface="Arial"/>
              </a:rPr>
              <a:t>dịch </a:t>
            </a:r>
            <a:r>
              <a:rPr sz="2400" dirty="0">
                <a:solidFill>
                  <a:srgbClr val="000308"/>
                </a:solidFill>
                <a:latin typeface="Arial"/>
                <a:cs typeface="Arial"/>
              </a:rPr>
              <a:t>vụ cao cấp </a:t>
            </a:r>
            <a:r>
              <a:rPr sz="2400" spc="-5" dirty="0">
                <a:solidFill>
                  <a:srgbClr val="000308"/>
                </a:solidFill>
                <a:latin typeface="Arial"/>
                <a:cs typeface="Arial"/>
              </a:rPr>
              <a:t>nhằm giải </a:t>
            </a:r>
            <a:r>
              <a:rPr sz="2400" dirty="0">
                <a:solidFill>
                  <a:srgbClr val="000308"/>
                </a:solidFill>
                <a:latin typeface="Arial"/>
                <a:cs typeface="Arial"/>
              </a:rPr>
              <a:t>tỏa  </a:t>
            </a:r>
            <a:r>
              <a:rPr sz="2400" spc="-5" dirty="0">
                <a:solidFill>
                  <a:srgbClr val="000308"/>
                </a:solidFill>
                <a:latin typeface="Arial"/>
                <a:cs typeface="Arial"/>
              </a:rPr>
              <a:t>áp lực và </a:t>
            </a:r>
            <a:r>
              <a:rPr sz="2400" dirty="0">
                <a:solidFill>
                  <a:srgbClr val="000308"/>
                </a:solidFill>
                <a:latin typeface="Arial"/>
                <a:cs typeface="Arial"/>
              </a:rPr>
              <a:t>tạo </a:t>
            </a:r>
            <a:r>
              <a:rPr sz="2400" spc="-5" dirty="0">
                <a:solidFill>
                  <a:srgbClr val="000308"/>
                </a:solidFill>
                <a:latin typeface="Arial"/>
                <a:cs typeface="Arial"/>
              </a:rPr>
              <a:t>phấn </a:t>
            </a:r>
            <a:r>
              <a:rPr sz="2400" dirty="0">
                <a:solidFill>
                  <a:srgbClr val="000308"/>
                </a:solidFill>
                <a:latin typeface="Arial"/>
                <a:cs typeface="Arial"/>
              </a:rPr>
              <a:t>khích </a:t>
            </a:r>
            <a:r>
              <a:rPr sz="2400" spc="-5" dirty="0">
                <a:solidFill>
                  <a:srgbClr val="000308"/>
                </a:solidFill>
                <a:latin typeface="Arial"/>
                <a:cs typeface="Arial"/>
              </a:rPr>
              <a:t>cho  khách</a:t>
            </a:r>
            <a:r>
              <a:rPr sz="2400" spc="10" dirty="0">
                <a:solidFill>
                  <a:srgbClr val="000308"/>
                </a:solidFill>
                <a:latin typeface="Arial"/>
                <a:cs typeface="Arial"/>
              </a:rPr>
              <a:t> </a:t>
            </a:r>
            <a:r>
              <a:rPr sz="2400" spc="-5" dirty="0">
                <a:solidFill>
                  <a:srgbClr val="000308"/>
                </a:solidFill>
                <a:latin typeface="Arial"/>
                <a:cs typeface="Arial"/>
              </a:rPr>
              <a:t>hàng</a:t>
            </a:r>
            <a:endParaRPr sz="2400">
              <a:latin typeface="Arial"/>
              <a:cs typeface="Arial"/>
            </a:endParaRPr>
          </a:p>
        </p:txBody>
      </p:sp>
      <p:grpSp>
        <p:nvGrpSpPr>
          <p:cNvPr id="6" name="object 6"/>
          <p:cNvGrpSpPr/>
          <p:nvPr/>
        </p:nvGrpSpPr>
        <p:grpSpPr>
          <a:xfrm>
            <a:off x="520700" y="1739900"/>
            <a:ext cx="2997200" cy="3683000"/>
            <a:chOff x="520700" y="1739900"/>
            <a:chExt cx="2997200" cy="3683000"/>
          </a:xfrm>
        </p:grpSpPr>
        <p:sp>
          <p:nvSpPr>
            <p:cNvPr id="7" name="object 7"/>
            <p:cNvSpPr/>
            <p:nvPr/>
          </p:nvSpPr>
          <p:spPr>
            <a:xfrm>
              <a:off x="533400" y="1752600"/>
              <a:ext cx="2971800" cy="3657600"/>
            </a:xfrm>
            <a:custGeom>
              <a:avLst/>
              <a:gdLst/>
              <a:ahLst/>
              <a:cxnLst/>
              <a:rect l="l" t="t" r="r" b="b"/>
              <a:pathLst>
                <a:path w="2971800" h="3657600">
                  <a:moveTo>
                    <a:pt x="2476500" y="0"/>
                  </a:moveTo>
                  <a:lnTo>
                    <a:pt x="495312" y="0"/>
                  </a:lnTo>
                  <a:lnTo>
                    <a:pt x="446355" y="1899"/>
                  </a:lnTo>
                  <a:lnTo>
                    <a:pt x="398228" y="7526"/>
                  </a:lnTo>
                  <a:lnTo>
                    <a:pt x="351255" y="16776"/>
                  </a:lnTo>
                  <a:lnTo>
                    <a:pt x="305762" y="29543"/>
                  </a:lnTo>
                  <a:lnTo>
                    <a:pt x="262071" y="45721"/>
                  </a:lnTo>
                  <a:lnTo>
                    <a:pt x="220510" y="65204"/>
                  </a:lnTo>
                  <a:lnTo>
                    <a:pt x="181402" y="87887"/>
                  </a:lnTo>
                  <a:lnTo>
                    <a:pt x="145072" y="113664"/>
                  </a:lnTo>
                  <a:lnTo>
                    <a:pt x="107788" y="146375"/>
                  </a:lnTo>
                  <a:lnTo>
                    <a:pt x="75689" y="181878"/>
                  </a:lnTo>
                  <a:lnTo>
                    <a:pt x="48977" y="219794"/>
                  </a:lnTo>
                  <a:lnTo>
                    <a:pt x="27850" y="259742"/>
                  </a:lnTo>
                  <a:lnTo>
                    <a:pt x="12512" y="301343"/>
                  </a:lnTo>
                  <a:lnTo>
                    <a:pt x="3161" y="344217"/>
                  </a:lnTo>
                  <a:lnTo>
                    <a:pt x="0" y="387985"/>
                  </a:lnTo>
                  <a:lnTo>
                    <a:pt x="0" y="3269615"/>
                  </a:lnTo>
                  <a:lnTo>
                    <a:pt x="3161" y="3313382"/>
                  </a:lnTo>
                  <a:lnTo>
                    <a:pt x="12512" y="3356256"/>
                  </a:lnTo>
                  <a:lnTo>
                    <a:pt x="27850" y="3397857"/>
                  </a:lnTo>
                  <a:lnTo>
                    <a:pt x="48977" y="3437805"/>
                  </a:lnTo>
                  <a:lnTo>
                    <a:pt x="75689" y="3475721"/>
                  </a:lnTo>
                  <a:lnTo>
                    <a:pt x="107788" y="3511224"/>
                  </a:lnTo>
                  <a:lnTo>
                    <a:pt x="145072" y="3543935"/>
                  </a:lnTo>
                  <a:lnTo>
                    <a:pt x="181402" y="3569712"/>
                  </a:lnTo>
                  <a:lnTo>
                    <a:pt x="220510" y="3592395"/>
                  </a:lnTo>
                  <a:lnTo>
                    <a:pt x="262071" y="3611878"/>
                  </a:lnTo>
                  <a:lnTo>
                    <a:pt x="305762" y="3628056"/>
                  </a:lnTo>
                  <a:lnTo>
                    <a:pt x="351255" y="3640823"/>
                  </a:lnTo>
                  <a:lnTo>
                    <a:pt x="398228" y="3650073"/>
                  </a:lnTo>
                  <a:lnTo>
                    <a:pt x="446355" y="3655700"/>
                  </a:lnTo>
                  <a:lnTo>
                    <a:pt x="495312" y="3657600"/>
                  </a:lnTo>
                  <a:lnTo>
                    <a:pt x="2476500" y="3657600"/>
                  </a:lnTo>
                  <a:lnTo>
                    <a:pt x="2525440" y="3655700"/>
                  </a:lnTo>
                  <a:lnTo>
                    <a:pt x="2573555" y="3650073"/>
                  </a:lnTo>
                  <a:lnTo>
                    <a:pt x="2620522" y="3640823"/>
                  </a:lnTo>
                  <a:lnTo>
                    <a:pt x="2666015" y="3628056"/>
                  </a:lnTo>
                  <a:lnTo>
                    <a:pt x="2709711" y="3611878"/>
                  </a:lnTo>
                  <a:lnTo>
                    <a:pt x="2751284" y="3592395"/>
                  </a:lnTo>
                  <a:lnTo>
                    <a:pt x="2790410" y="3569712"/>
                  </a:lnTo>
                  <a:lnTo>
                    <a:pt x="2826766" y="3543935"/>
                  </a:lnTo>
                  <a:lnTo>
                    <a:pt x="2864031" y="3511224"/>
                  </a:lnTo>
                  <a:lnTo>
                    <a:pt x="2896118" y="3475721"/>
                  </a:lnTo>
                  <a:lnTo>
                    <a:pt x="2922824" y="3437805"/>
                  </a:lnTo>
                  <a:lnTo>
                    <a:pt x="2943948" y="3397857"/>
                  </a:lnTo>
                  <a:lnTo>
                    <a:pt x="2959286" y="3356256"/>
                  </a:lnTo>
                  <a:lnTo>
                    <a:pt x="2968637" y="3313382"/>
                  </a:lnTo>
                  <a:lnTo>
                    <a:pt x="2971800" y="3269615"/>
                  </a:lnTo>
                  <a:lnTo>
                    <a:pt x="2971800" y="387985"/>
                  </a:lnTo>
                  <a:lnTo>
                    <a:pt x="2968637" y="344217"/>
                  </a:lnTo>
                  <a:lnTo>
                    <a:pt x="2959286" y="301343"/>
                  </a:lnTo>
                  <a:lnTo>
                    <a:pt x="2943948" y="259742"/>
                  </a:lnTo>
                  <a:lnTo>
                    <a:pt x="2922824" y="219794"/>
                  </a:lnTo>
                  <a:lnTo>
                    <a:pt x="2896118" y="181878"/>
                  </a:lnTo>
                  <a:lnTo>
                    <a:pt x="2864031" y="146375"/>
                  </a:lnTo>
                  <a:lnTo>
                    <a:pt x="2826766" y="113664"/>
                  </a:lnTo>
                  <a:lnTo>
                    <a:pt x="2790410" y="87887"/>
                  </a:lnTo>
                  <a:lnTo>
                    <a:pt x="2751284" y="65204"/>
                  </a:lnTo>
                  <a:lnTo>
                    <a:pt x="2709711" y="45721"/>
                  </a:lnTo>
                  <a:lnTo>
                    <a:pt x="2666015" y="29543"/>
                  </a:lnTo>
                  <a:lnTo>
                    <a:pt x="2620522" y="16776"/>
                  </a:lnTo>
                  <a:lnTo>
                    <a:pt x="2573555" y="7526"/>
                  </a:lnTo>
                  <a:lnTo>
                    <a:pt x="2525440" y="1899"/>
                  </a:lnTo>
                  <a:lnTo>
                    <a:pt x="2476500" y="0"/>
                  </a:lnTo>
                  <a:close/>
                </a:path>
              </a:pathLst>
            </a:custGeom>
            <a:solidFill>
              <a:srgbClr val="003185"/>
            </a:solidFill>
          </p:spPr>
          <p:txBody>
            <a:bodyPr wrap="square" lIns="0" tIns="0" rIns="0" bIns="0" rtlCol="0"/>
            <a:lstStyle/>
            <a:p>
              <a:endParaRPr/>
            </a:p>
          </p:txBody>
        </p:sp>
        <p:sp>
          <p:nvSpPr>
            <p:cNvPr id="8" name="object 8"/>
            <p:cNvSpPr/>
            <p:nvPr/>
          </p:nvSpPr>
          <p:spPr>
            <a:xfrm>
              <a:off x="533400" y="1752600"/>
              <a:ext cx="2971800" cy="3657600"/>
            </a:xfrm>
            <a:custGeom>
              <a:avLst/>
              <a:gdLst/>
              <a:ahLst/>
              <a:cxnLst/>
              <a:rect l="l" t="t" r="r" b="b"/>
              <a:pathLst>
                <a:path w="2971800" h="3657600">
                  <a:moveTo>
                    <a:pt x="0" y="387985"/>
                  </a:moveTo>
                  <a:lnTo>
                    <a:pt x="3161" y="344217"/>
                  </a:lnTo>
                  <a:lnTo>
                    <a:pt x="12512" y="301343"/>
                  </a:lnTo>
                  <a:lnTo>
                    <a:pt x="27850" y="259742"/>
                  </a:lnTo>
                  <a:lnTo>
                    <a:pt x="48977" y="219794"/>
                  </a:lnTo>
                  <a:lnTo>
                    <a:pt x="75689" y="181878"/>
                  </a:lnTo>
                  <a:lnTo>
                    <a:pt x="107788" y="146375"/>
                  </a:lnTo>
                  <a:lnTo>
                    <a:pt x="145072" y="113664"/>
                  </a:lnTo>
                  <a:lnTo>
                    <a:pt x="181402" y="87887"/>
                  </a:lnTo>
                  <a:lnTo>
                    <a:pt x="220510" y="65204"/>
                  </a:lnTo>
                  <a:lnTo>
                    <a:pt x="262071" y="45721"/>
                  </a:lnTo>
                  <a:lnTo>
                    <a:pt x="305762" y="29543"/>
                  </a:lnTo>
                  <a:lnTo>
                    <a:pt x="351255" y="16776"/>
                  </a:lnTo>
                  <a:lnTo>
                    <a:pt x="398228" y="7526"/>
                  </a:lnTo>
                  <a:lnTo>
                    <a:pt x="446355" y="1899"/>
                  </a:lnTo>
                  <a:lnTo>
                    <a:pt x="495312" y="0"/>
                  </a:lnTo>
                  <a:lnTo>
                    <a:pt x="2476500" y="0"/>
                  </a:lnTo>
                  <a:lnTo>
                    <a:pt x="2525440" y="1899"/>
                  </a:lnTo>
                  <a:lnTo>
                    <a:pt x="2573555" y="7526"/>
                  </a:lnTo>
                  <a:lnTo>
                    <a:pt x="2620522" y="16776"/>
                  </a:lnTo>
                  <a:lnTo>
                    <a:pt x="2666015" y="29543"/>
                  </a:lnTo>
                  <a:lnTo>
                    <a:pt x="2709711" y="45721"/>
                  </a:lnTo>
                  <a:lnTo>
                    <a:pt x="2751284" y="65204"/>
                  </a:lnTo>
                  <a:lnTo>
                    <a:pt x="2790410" y="87887"/>
                  </a:lnTo>
                  <a:lnTo>
                    <a:pt x="2826766" y="113664"/>
                  </a:lnTo>
                  <a:lnTo>
                    <a:pt x="2864031" y="146375"/>
                  </a:lnTo>
                  <a:lnTo>
                    <a:pt x="2896118" y="181878"/>
                  </a:lnTo>
                  <a:lnTo>
                    <a:pt x="2922824" y="219794"/>
                  </a:lnTo>
                  <a:lnTo>
                    <a:pt x="2943948" y="259742"/>
                  </a:lnTo>
                  <a:lnTo>
                    <a:pt x="2959286" y="301343"/>
                  </a:lnTo>
                  <a:lnTo>
                    <a:pt x="2968637" y="344217"/>
                  </a:lnTo>
                  <a:lnTo>
                    <a:pt x="2971800" y="387985"/>
                  </a:lnTo>
                  <a:lnTo>
                    <a:pt x="2971800" y="3269615"/>
                  </a:lnTo>
                  <a:lnTo>
                    <a:pt x="2968637" y="3313382"/>
                  </a:lnTo>
                  <a:lnTo>
                    <a:pt x="2959286" y="3356256"/>
                  </a:lnTo>
                  <a:lnTo>
                    <a:pt x="2943948" y="3397857"/>
                  </a:lnTo>
                  <a:lnTo>
                    <a:pt x="2922824" y="3437805"/>
                  </a:lnTo>
                  <a:lnTo>
                    <a:pt x="2896118" y="3475721"/>
                  </a:lnTo>
                  <a:lnTo>
                    <a:pt x="2864031" y="3511224"/>
                  </a:lnTo>
                  <a:lnTo>
                    <a:pt x="2826766" y="3543935"/>
                  </a:lnTo>
                  <a:lnTo>
                    <a:pt x="2790410" y="3569712"/>
                  </a:lnTo>
                  <a:lnTo>
                    <a:pt x="2751284" y="3592395"/>
                  </a:lnTo>
                  <a:lnTo>
                    <a:pt x="2709711" y="3611878"/>
                  </a:lnTo>
                  <a:lnTo>
                    <a:pt x="2666015" y="3628056"/>
                  </a:lnTo>
                  <a:lnTo>
                    <a:pt x="2620522" y="3640823"/>
                  </a:lnTo>
                  <a:lnTo>
                    <a:pt x="2573555" y="3650073"/>
                  </a:lnTo>
                  <a:lnTo>
                    <a:pt x="2525440" y="3655700"/>
                  </a:lnTo>
                  <a:lnTo>
                    <a:pt x="2476500" y="3657600"/>
                  </a:lnTo>
                  <a:lnTo>
                    <a:pt x="495312" y="3657600"/>
                  </a:lnTo>
                  <a:lnTo>
                    <a:pt x="446355" y="3655700"/>
                  </a:lnTo>
                  <a:lnTo>
                    <a:pt x="398228" y="3650073"/>
                  </a:lnTo>
                  <a:lnTo>
                    <a:pt x="351255" y="3640823"/>
                  </a:lnTo>
                  <a:lnTo>
                    <a:pt x="305762" y="3628056"/>
                  </a:lnTo>
                  <a:lnTo>
                    <a:pt x="262071" y="3611878"/>
                  </a:lnTo>
                  <a:lnTo>
                    <a:pt x="220510" y="3592395"/>
                  </a:lnTo>
                  <a:lnTo>
                    <a:pt x="181402" y="3569712"/>
                  </a:lnTo>
                  <a:lnTo>
                    <a:pt x="145072" y="3543935"/>
                  </a:lnTo>
                  <a:lnTo>
                    <a:pt x="107788" y="3511224"/>
                  </a:lnTo>
                  <a:lnTo>
                    <a:pt x="75689" y="3475721"/>
                  </a:lnTo>
                  <a:lnTo>
                    <a:pt x="48977" y="3437805"/>
                  </a:lnTo>
                  <a:lnTo>
                    <a:pt x="27850" y="3397857"/>
                  </a:lnTo>
                  <a:lnTo>
                    <a:pt x="12512" y="3356256"/>
                  </a:lnTo>
                  <a:lnTo>
                    <a:pt x="3161" y="3313382"/>
                  </a:lnTo>
                  <a:lnTo>
                    <a:pt x="0" y="3269615"/>
                  </a:lnTo>
                  <a:lnTo>
                    <a:pt x="0" y="387985"/>
                  </a:lnTo>
                  <a:close/>
                </a:path>
              </a:pathLst>
            </a:custGeom>
            <a:ln w="25400">
              <a:solidFill>
                <a:srgbClr val="FFFFFF"/>
              </a:solidFill>
            </a:ln>
          </p:spPr>
          <p:txBody>
            <a:bodyPr wrap="square" lIns="0" tIns="0" rIns="0" bIns="0" rtlCol="0"/>
            <a:lstStyle/>
            <a:p>
              <a:endParaRPr/>
            </a:p>
          </p:txBody>
        </p:sp>
      </p:grpSp>
      <p:sp>
        <p:nvSpPr>
          <p:cNvPr id="9" name="object 9"/>
          <p:cNvSpPr txBox="1"/>
          <p:nvPr/>
        </p:nvSpPr>
        <p:spPr>
          <a:xfrm>
            <a:off x="1082141" y="2862727"/>
            <a:ext cx="1875155" cy="1245235"/>
          </a:xfrm>
          <a:prstGeom prst="rect">
            <a:avLst/>
          </a:prstGeom>
        </p:spPr>
        <p:txBody>
          <a:bodyPr vert="horz" wrap="square" lIns="0" tIns="12700" rIns="0" bIns="0" rtlCol="0">
            <a:spAutoFit/>
          </a:bodyPr>
          <a:lstStyle/>
          <a:p>
            <a:pPr marL="90170" marR="5080" indent="-78105">
              <a:lnSpc>
                <a:spcPct val="125000"/>
              </a:lnSpc>
              <a:spcBef>
                <a:spcPts val="100"/>
              </a:spcBef>
            </a:pPr>
            <a:r>
              <a:rPr sz="3200" dirty="0">
                <a:solidFill>
                  <a:srgbClr val="FFFFFF"/>
                </a:solidFill>
                <a:latin typeface="Arial"/>
                <a:cs typeface="Arial"/>
              </a:rPr>
              <a:t>Tập</a:t>
            </a:r>
            <a:r>
              <a:rPr sz="3200" spc="-105" dirty="0">
                <a:solidFill>
                  <a:srgbClr val="FFFFFF"/>
                </a:solidFill>
                <a:latin typeface="Arial"/>
                <a:cs typeface="Arial"/>
              </a:rPr>
              <a:t> </a:t>
            </a:r>
            <a:r>
              <a:rPr sz="3200" spc="-5" dirty="0">
                <a:solidFill>
                  <a:srgbClr val="FFFFFF"/>
                </a:solidFill>
                <a:latin typeface="Arial"/>
                <a:cs typeface="Arial"/>
              </a:rPr>
              <a:t>trung,  Khác</a:t>
            </a:r>
            <a:r>
              <a:rPr sz="3200" spc="-60" dirty="0">
                <a:solidFill>
                  <a:srgbClr val="FFFFFF"/>
                </a:solidFill>
                <a:latin typeface="Arial"/>
                <a:cs typeface="Arial"/>
              </a:rPr>
              <a:t> </a:t>
            </a:r>
            <a:r>
              <a:rPr sz="3200" spc="-5" dirty="0">
                <a:solidFill>
                  <a:srgbClr val="FFFFFF"/>
                </a:solidFill>
                <a:latin typeface="Arial"/>
                <a:cs typeface="Arial"/>
              </a:rPr>
              <a:t>biệt</a:t>
            </a:r>
            <a:endParaRPr sz="3200">
              <a:latin typeface="Arial"/>
              <a:cs typeface="Arial"/>
            </a:endParaRPr>
          </a:p>
        </p:txBody>
      </p:sp>
      <p:sp>
        <p:nvSpPr>
          <p:cNvPr id="13" name="object 13"/>
          <p:cNvSpPr txBox="1">
            <a:spLocks noGrp="1"/>
          </p:cNvSpPr>
          <p:nvPr>
            <p:ph type="title"/>
          </p:nvPr>
        </p:nvSpPr>
        <p:spPr>
          <a:xfrm>
            <a:off x="2895600" y="152400"/>
            <a:ext cx="5833745" cy="521297"/>
          </a:xfrm>
          <a:prstGeom prst="rect">
            <a:avLst/>
          </a:prstGeom>
        </p:spPr>
        <p:txBody>
          <a:bodyPr vert="horz" wrap="square" lIns="0" tIns="13335" rIns="0" bIns="0" rtlCol="0">
            <a:spAutoFit/>
          </a:bodyPr>
          <a:lstStyle/>
          <a:p>
            <a:pPr marL="12700">
              <a:lnSpc>
                <a:spcPct val="100000"/>
              </a:lnSpc>
              <a:spcBef>
                <a:spcPts val="105"/>
              </a:spcBef>
            </a:pPr>
            <a:r>
              <a:rPr b="1" spc="-5" dirty="0"/>
              <a:t>Chiến lược </a:t>
            </a:r>
            <a:r>
              <a:rPr b="1" dirty="0"/>
              <a:t>cạnh tranh</a:t>
            </a:r>
            <a:r>
              <a:rPr b="1" spc="-105" dirty="0"/>
              <a:t> </a:t>
            </a:r>
            <a:r>
              <a:rPr b="1" spc="-15" dirty="0"/>
              <a:t>FlexTime</a:t>
            </a:r>
          </a:p>
        </p:txBody>
      </p:sp>
      <p:sp>
        <p:nvSpPr>
          <p:cNvPr id="15" name="object 15"/>
          <p:cNvSpPr txBox="1">
            <a:spLocks noGrp="1"/>
          </p:cNvSpPr>
          <p:nvPr>
            <p:ph type="sldNum" sz="quarter" idx="4294967295"/>
          </p:nvPr>
        </p:nvSpPr>
        <p:spPr>
          <a:xfrm>
            <a:off x="6457950" y="6356351"/>
            <a:ext cx="2057400" cy="365125"/>
          </a:xfrm>
          <a:prstGeom prst="rect">
            <a:avLst/>
          </a:prstGeom>
        </p:spPr>
        <p:txBody>
          <a:bodyPr vert="horz" wrap="square" lIns="0" tIns="0" rIns="0" bIns="0" rtlCol="0">
            <a:spAutoFit/>
          </a:bodyPr>
          <a:lstStyle/>
          <a:p>
            <a:pPr marL="12700">
              <a:lnSpc>
                <a:spcPts val="1425"/>
              </a:lnSpc>
            </a:pPr>
            <a:r>
              <a:rPr spc="-5" dirty="0"/>
              <a:t>3-</a:t>
            </a:r>
            <a:fld id="{81D60167-4931-47E6-BA6A-407CBD079E47}" type="slidenum">
              <a:rPr spc="-5" dirty="0"/>
              <a:t>9</a:t>
            </a:fld>
            <a:endParaRPr spc="-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TotalTime>
  <Words>1817</Words>
  <Application>Microsoft Office PowerPoint</Application>
  <PresentationFormat>On-screen Show (4:3)</PresentationFormat>
  <Paragraphs>244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Tahoma</vt:lpstr>
      <vt:lpstr>Times New Roman</vt:lpstr>
      <vt:lpstr>Trebuchet MS</vt:lpstr>
      <vt:lpstr>Office Theme</vt:lpstr>
      <vt:lpstr>PowerPoint Presentation</vt:lpstr>
      <vt:lpstr>Tổng quan</vt:lpstr>
      <vt:lpstr>Nội dung</vt:lpstr>
      <vt:lpstr>Q1: Chiến lược tổ chức xác định cấu trúc các  HTTT như thế nào ?</vt:lpstr>
      <vt:lpstr>5 lực lượng cạnh tranh của Michael Porter</vt:lpstr>
      <vt:lpstr>Q2: 5 thành phần nào xác định cấu trúc  ngành kinh doanh?</vt:lpstr>
      <vt:lpstr>Q2: 5 thành phần nào xác định cấu trúc  ngành kinh doanh? (tt)</vt:lpstr>
      <vt:lpstr>Q3: Việc phân tích cấu trúc ngành kinh doanh xác  định chiến lược cạnh tranh như thế nào?</vt:lpstr>
      <vt:lpstr>Chiến lược cạnh tranh FlexTime</vt:lpstr>
      <vt:lpstr>Q4  Chiến lược cạnh tranh xác định  chuỗi giá trị như thế nào?</vt:lpstr>
      <vt:lpstr>Các hoạt động hỗ trợ trong chuỗi giá trị</vt:lpstr>
      <vt:lpstr>Chuỗi giá trị đối với hãng sản xuất xe đạp</vt:lpstr>
      <vt:lpstr>Q5  Làm thế nào để quy trình nghiệp vụ  tạo ra giá trị ?</vt:lpstr>
      <vt:lpstr>Một số quy trình nghiệp vụ trong Công ty sản xuất  xe đạp</vt:lpstr>
      <vt:lpstr>Một số quy trình nghiệp vụ trong Công ty  sản xuất xe đạp (tt)</vt:lpstr>
      <vt:lpstr>Cải thiện quy trình đặt hàng</vt:lpstr>
      <vt:lpstr>Q6  Chiến lược cạnh tranh xác định quy trình nghiệp vụ và cấu trúc của hệ  thống thông tin?</vt:lpstr>
      <vt:lpstr>Q6  Chiến lược cạnh tranh xác định quy trình nghiệp vụ và cấu trúc của hệ  thống thông tin?</vt:lpstr>
      <vt:lpstr>Dịch vụ cho thuê xe đạp cao cấp</vt:lpstr>
      <vt:lpstr>Kết luận</vt:lpstr>
      <vt:lpstr>Q7:  Hệ thống thông tin cung cấp lợi  thế cạnh tranh?</vt:lpstr>
      <vt:lpstr>PowerPoint Presentation</vt:lpstr>
      <vt:lpstr>Hai vai trò Hệ thống thông tin về sản phẩm</vt:lpstr>
      <vt:lpstr>Lợ i   thế   cạnh   tranh thông qua quy trình nghiệp vụ</vt:lpstr>
      <vt:lpstr>PowerPoint Presentation</vt:lpstr>
      <vt:lpstr>Công ty ABC: Trang web để chọn người  nhận từ hồ sơ khách hàng</vt:lpstr>
      <vt:lpstr>Công ty ABC: Trang web để Chọn Liên lạc  từ hồ sơ khách hàng</vt:lpstr>
      <vt:lpstr>Công ty ABC: Trang web để xác định việc  khai báo Email</vt:lpstr>
      <vt:lpstr>Công ty ABC: Trang web để in một nhãn  vận chuyển</vt:lpstr>
      <vt:lpstr>HTTT tạo lợi thế cạnh tranh bằng cách:</vt:lpstr>
      <vt:lpstr>Q8 Flextime sẽ như thế nào năm 2025?</vt:lpstr>
      <vt:lpstr>Quan điểm tiêu cực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Management Information Systems</dc:title>
  <dc:creator>Lou Thompson</dc:creator>
  <cp:lastModifiedBy>Admin</cp:lastModifiedBy>
  <cp:revision>34</cp:revision>
  <dcterms:created xsi:type="dcterms:W3CDTF">2023-02-09T08:55:54Z</dcterms:created>
  <dcterms:modified xsi:type="dcterms:W3CDTF">2024-02-17T20:57:13Z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2015-09-10T00:00:00Z</vt:filetime>
  </property>
  <property fmtid="{D5CDD505-2E9C-101B-9397-08002B2CF9AE}" pid="3" name="Creator">
    <vt:lpwstr>Microsoft® PowerPoint® 2010</vt:lpwstr>
  </property>
  <property fmtid="{D5CDD505-2E9C-101B-9397-08002B2CF9AE}" pid="4" name="LastSaved">
    <vt:filetime>2023-02-09T00:00:00Z</vt:filetime>
  </property>
</Properties>
</file>